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5"/>
  </p:notesMasterIdLst>
  <p:sldIdLst>
    <p:sldId id="256" r:id="rId2"/>
    <p:sldId id="260" r:id="rId3"/>
    <p:sldId id="267" r:id="rId4"/>
    <p:sldId id="262" r:id="rId5"/>
    <p:sldId id="264" r:id="rId6"/>
    <p:sldId id="265" r:id="rId7"/>
    <p:sldId id="266" r:id="rId8"/>
    <p:sldId id="272" r:id="rId9"/>
    <p:sldId id="273" r:id="rId10"/>
    <p:sldId id="281" r:id="rId11"/>
    <p:sldId id="282" r:id="rId12"/>
    <p:sldId id="283" r:id="rId13"/>
    <p:sldId id="284" r:id="rId14"/>
    <p:sldId id="274" r:id="rId15"/>
    <p:sldId id="285" r:id="rId16"/>
    <p:sldId id="286" r:id="rId17"/>
    <p:sldId id="288" r:id="rId18"/>
    <p:sldId id="289" r:id="rId19"/>
    <p:sldId id="290" r:id="rId20"/>
    <p:sldId id="287" r:id="rId21"/>
    <p:sldId id="291" r:id="rId22"/>
    <p:sldId id="292" r:id="rId23"/>
    <p:sldId id="28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45"/>
    <p:restoredTop sz="75943"/>
  </p:normalViewPr>
  <p:slideViewPr>
    <p:cSldViewPr snapToGrid="0" snapToObjects="1">
      <p:cViewPr varScale="1">
        <p:scale>
          <a:sx n="82" d="100"/>
          <a:sy n="82" d="100"/>
        </p:scale>
        <p:origin x="1384"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BFB27A-1003-BB47-8BF4-BE86D95A46CC}" type="datetimeFigureOut">
              <a:rPr lang="fr-FR" smtClean="0"/>
              <a:t>24/01/2022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B0237D-B937-C046-8239-5B5ADF9FB632}" type="slidenum">
              <a:rPr lang="fr-FR" smtClean="0"/>
              <a:t>‹N°›</a:t>
            </a:fld>
            <a:endParaRPr lang="fr-FR"/>
          </a:p>
        </p:txBody>
      </p:sp>
    </p:spTree>
    <p:extLst>
      <p:ext uri="{BB962C8B-B14F-4D97-AF65-F5344CB8AC3E}">
        <p14:creationId xmlns:p14="http://schemas.microsoft.com/office/powerpoint/2010/main" val="355393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Concernant la contexte d l’étude, c’est un projet de l’étude de la consommation électrique de bâtiments à la ville de Seattle</a:t>
            </a:r>
          </a:p>
          <a:p>
            <a:r>
              <a:rPr lang="fr-FR" dirty="0"/>
              <a:t>Pour un objectif de donner un modèle afin de prédire la consommation électrique et l’émission CO2 des bâtiments et déterminer l’intérêt de …</a:t>
            </a:r>
          </a:p>
          <a:p>
            <a:endParaRPr lang="fr-FR" dirty="0"/>
          </a:p>
          <a:p>
            <a:r>
              <a:rPr lang="fr-FR" dirty="0"/>
              <a:t>Ce travail se base sur deux jeux de données de consommation sur les bâtiment en 2015 et 2016 contenant les informations inscrites sur le permis de construire</a:t>
            </a:r>
          </a:p>
        </p:txBody>
      </p:sp>
      <p:sp>
        <p:nvSpPr>
          <p:cNvPr id="4" name="Espace réservé du numéro de diapositive 3"/>
          <p:cNvSpPr>
            <a:spLocks noGrp="1"/>
          </p:cNvSpPr>
          <p:nvPr>
            <p:ph type="sldNum" sz="quarter" idx="5"/>
          </p:nvPr>
        </p:nvSpPr>
        <p:spPr/>
        <p:txBody>
          <a:bodyPr/>
          <a:lstStyle/>
          <a:p>
            <a:fld id="{94B0237D-B937-C046-8239-5B5ADF9FB632}" type="slidenum">
              <a:rPr lang="fr-FR" smtClean="0"/>
              <a:t>3</a:t>
            </a:fld>
            <a:endParaRPr lang="fr-FR"/>
          </a:p>
        </p:txBody>
      </p:sp>
    </p:spTree>
    <p:extLst>
      <p:ext uri="{BB962C8B-B14F-4D97-AF65-F5344CB8AC3E}">
        <p14:creationId xmlns:p14="http://schemas.microsoft.com/office/powerpoint/2010/main" val="2988528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 partir de résultat obtenue avec </a:t>
            </a:r>
            <a:r>
              <a:rPr lang="fr-FR" dirty="0" err="1"/>
              <a:t>GridSearchCV</a:t>
            </a:r>
            <a:r>
              <a:rPr lang="fr-FR" dirty="0"/>
              <a:t>, Bagging .. Parmi les modèle testé</a:t>
            </a:r>
          </a:p>
        </p:txBody>
      </p:sp>
      <p:sp>
        <p:nvSpPr>
          <p:cNvPr id="4" name="Espace réservé du numéro de diapositive 3"/>
          <p:cNvSpPr>
            <a:spLocks noGrp="1"/>
          </p:cNvSpPr>
          <p:nvPr>
            <p:ph type="sldNum" sz="quarter" idx="5"/>
          </p:nvPr>
        </p:nvSpPr>
        <p:spPr/>
        <p:txBody>
          <a:bodyPr/>
          <a:lstStyle/>
          <a:p>
            <a:fld id="{94B0237D-B937-C046-8239-5B5ADF9FB632}" type="slidenum">
              <a:rPr lang="fr-FR" smtClean="0"/>
              <a:t>12</a:t>
            </a:fld>
            <a:endParaRPr lang="fr-FR"/>
          </a:p>
        </p:txBody>
      </p:sp>
    </p:spTree>
    <p:extLst>
      <p:ext uri="{BB962C8B-B14F-4D97-AF65-F5344CB8AC3E}">
        <p14:creationId xmlns:p14="http://schemas.microsoft.com/office/powerpoint/2010/main" val="2282085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ensuite étudié l’</a:t>
            </a:r>
            <a:r>
              <a:rPr lang="fr-FR" dirty="0" err="1"/>
              <a:t>overfitting</a:t>
            </a:r>
            <a:r>
              <a:rPr lang="fr-FR" dirty="0"/>
              <a:t> avec Bagging par validation </a:t>
            </a:r>
            <a:r>
              <a:rPr lang="fr-FR" dirty="0" err="1"/>
              <a:t>Curve</a:t>
            </a:r>
            <a:endParaRPr lang="fr-FR" dirty="0"/>
          </a:p>
          <a:p>
            <a:endParaRPr lang="fr-FR" dirty="0"/>
          </a:p>
          <a:p>
            <a:r>
              <a:rPr lang="fr-FR" dirty="0"/>
              <a:t>J’observe la variation de validation score et train score en fonction de </a:t>
            </a:r>
            <a:r>
              <a:rPr lang="fr-FR" dirty="0" err="1"/>
              <a:t>hyperparamètre</a:t>
            </a:r>
            <a:r>
              <a:rPr lang="fr-FR" dirty="0"/>
              <a:t> de modèle </a:t>
            </a:r>
            <a:r>
              <a:rPr lang="fr-FR" dirty="0" err="1"/>
              <a:t>bagging</a:t>
            </a:r>
            <a:endParaRPr lang="fr-FR" dirty="0"/>
          </a:p>
          <a:p>
            <a:endParaRPr lang="fr-FR" dirty="0"/>
          </a:p>
          <a:p>
            <a:r>
              <a:rPr lang="fr-FR" dirty="0"/>
              <a:t>Avec les </a:t>
            </a:r>
            <a:r>
              <a:rPr lang="fr-FR" dirty="0" err="1"/>
              <a:t>hyperparamtrès</a:t>
            </a:r>
            <a:r>
              <a:rPr lang="fr-FR" dirty="0"/>
              <a:t> optimisée … , je trouve pas l’</a:t>
            </a:r>
            <a:r>
              <a:rPr lang="fr-FR" dirty="0" err="1"/>
              <a:t>overfitting</a:t>
            </a:r>
            <a:r>
              <a:rPr lang="fr-FR" dirty="0"/>
              <a:t> dans ca cas</a:t>
            </a:r>
          </a:p>
        </p:txBody>
      </p:sp>
      <p:sp>
        <p:nvSpPr>
          <p:cNvPr id="4" name="Espace réservé du numéro de diapositive 3"/>
          <p:cNvSpPr>
            <a:spLocks noGrp="1"/>
          </p:cNvSpPr>
          <p:nvPr>
            <p:ph type="sldNum" sz="quarter" idx="5"/>
          </p:nvPr>
        </p:nvSpPr>
        <p:spPr/>
        <p:txBody>
          <a:bodyPr/>
          <a:lstStyle/>
          <a:p>
            <a:fld id="{94B0237D-B937-C046-8239-5B5ADF9FB632}" type="slidenum">
              <a:rPr lang="fr-FR" smtClean="0"/>
              <a:t>13</a:t>
            </a:fld>
            <a:endParaRPr lang="fr-FR"/>
          </a:p>
        </p:txBody>
      </p:sp>
    </p:spTree>
    <p:extLst>
      <p:ext uri="{BB962C8B-B14F-4D97-AF65-F5344CB8AC3E}">
        <p14:creationId xmlns:p14="http://schemas.microsoft.com/office/powerpoint/2010/main" val="2277266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Ensuite, j’ai effectué la courbe d’apprentissage de modèle Bagging avec les </a:t>
            </a:r>
            <a:r>
              <a:rPr lang="fr-FR" dirty="0" err="1"/>
              <a:t>hyperparamètre</a:t>
            </a:r>
            <a:r>
              <a:rPr lang="fr-FR" dirty="0"/>
              <a:t> optimisé.</a:t>
            </a:r>
          </a:p>
          <a:p>
            <a:endParaRPr lang="fr-FR" dirty="0"/>
          </a:p>
          <a:p>
            <a:r>
              <a:rPr lang="fr-FR" dirty="0"/>
              <a:t>Avec cette quantité de donné, je trouve que on n’est pas dans le cas sur-apprentissage ou sous apprentissage</a:t>
            </a:r>
          </a:p>
          <a:p>
            <a:endParaRPr lang="fr-FR" dirty="0"/>
          </a:p>
          <a:p>
            <a:r>
              <a:rPr lang="fr-FR" dirty="0"/>
              <a:t>Il est important que la courbe de validation score n’augmente plus avec ce nombre d’échantillon. </a:t>
            </a:r>
            <a:r>
              <a:rPr lang="fr-FR" dirty="0">
                <a:sym typeface="Wingdings" pitchFamily="2" charset="2"/>
              </a:rPr>
              <a:t> …</a:t>
            </a:r>
            <a:endParaRPr lang="fr-FR" dirty="0"/>
          </a:p>
        </p:txBody>
      </p:sp>
      <p:sp>
        <p:nvSpPr>
          <p:cNvPr id="4" name="Espace réservé du numéro de diapositive 3"/>
          <p:cNvSpPr>
            <a:spLocks noGrp="1"/>
          </p:cNvSpPr>
          <p:nvPr>
            <p:ph type="sldNum" sz="quarter" idx="5"/>
          </p:nvPr>
        </p:nvSpPr>
        <p:spPr/>
        <p:txBody>
          <a:bodyPr/>
          <a:lstStyle/>
          <a:p>
            <a:fld id="{94B0237D-B937-C046-8239-5B5ADF9FB632}" type="slidenum">
              <a:rPr lang="fr-FR" smtClean="0"/>
              <a:t>14</a:t>
            </a:fld>
            <a:endParaRPr lang="fr-FR"/>
          </a:p>
        </p:txBody>
      </p:sp>
    </p:spTree>
    <p:extLst>
      <p:ext uri="{BB962C8B-B14F-4D97-AF65-F5344CB8AC3E}">
        <p14:creationId xmlns:p14="http://schemas.microsoft.com/office/powerpoint/2010/main" val="1000469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Ensuite, j’ai utilisé ce modèle </a:t>
            </a:r>
            <a:r>
              <a:rPr lang="fr-FR" dirty="0" err="1"/>
              <a:t>bagging</a:t>
            </a:r>
            <a:r>
              <a:rPr lang="fr-FR" dirty="0"/>
              <a:t> avec des </a:t>
            </a:r>
            <a:r>
              <a:rPr lang="fr-FR" dirty="0" err="1"/>
              <a:t>hyperparamètre</a:t>
            </a:r>
            <a:r>
              <a:rPr lang="fr-FR" dirty="0"/>
              <a:t> optimisé trouvé pour prédire la consommation d’énergie.</a:t>
            </a:r>
          </a:p>
          <a:p>
            <a:endParaRPr lang="fr-FR" dirty="0"/>
          </a:p>
          <a:p>
            <a:r>
              <a:rPr lang="fr-FR" dirty="0"/>
              <a:t>Afin de facilement de évaluer la prédiction, j’ai tracé les valeurs prédites en fonction de valeurs réelles. J’observe les points correspondants sont proche de la ligne diagonale. Donc que la prédiction est assez fiable.</a:t>
            </a:r>
          </a:p>
          <a:p>
            <a:endParaRPr lang="fr-FR" dirty="0"/>
          </a:p>
          <a:p>
            <a:r>
              <a:rPr lang="fr-FR" dirty="0"/>
              <a:t>Parmi les variables utilisées pour cette prédiction, je trouve que la surface de construction est la facteur plus important. L’importance de ce variable est plus que 3 fois par rapport les l’autre </a:t>
            </a:r>
            <a:r>
              <a:rPr lang="fr-FR" dirty="0" err="1"/>
              <a:t>varaible</a:t>
            </a:r>
            <a:endParaRPr lang="fr-FR" dirty="0"/>
          </a:p>
        </p:txBody>
      </p:sp>
      <p:sp>
        <p:nvSpPr>
          <p:cNvPr id="4" name="Espace réservé du numéro de diapositive 3"/>
          <p:cNvSpPr>
            <a:spLocks noGrp="1"/>
          </p:cNvSpPr>
          <p:nvPr>
            <p:ph type="sldNum" sz="quarter" idx="5"/>
          </p:nvPr>
        </p:nvSpPr>
        <p:spPr/>
        <p:txBody>
          <a:bodyPr/>
          <a:lstStyle/>
          <a:p>
            <a:fld id="{94B0237D-B937-C046-8239-5B5ADF9FB632}" type="slidenum">
              <a:rPr lang="fr-FR" smtClean="0"/>
              <a:t>15</a:t>
            </a:fld>
            <a:endParaRPr lang="fr-FR"/>
          </a:p>
        </p:txBody>
      </p:sp>
    </p:spTree>
    <p:extLst>
      <p:ext uri="{BB962C8B-B14F-4D97-AF65-F5344CB8AC3E}">
        <p14:creationId xmlns:p14="http://schemas.microsoft.com/office/powerpoint/2010/main" val="1490882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pareil pour la </a:t>
            </a:r>
            <a:r>
              <a:rPr lang="fr-FR" dirty="0" err="1"/>
              <a:t>prédictiond</a:t>
            </a:r>
            <a:r>
              <a:rPr lang="fr-FR" dirty="0"/>
              <a:t> de l’émission CO2, les résultat trouvés par </a:t>
            </a:r>
            <a:r>
              <a:rPr lang="fr-FR" dirty="0" err="1"/>
              <a:t>GridSearchCV</a:t>
            </a:r>
            <a:r>
              <a:rPr lang="fr-FR" dirty="0"/>
              <a:t> montre Bagging …</a:t>
            </a:r>
          </a:p>
        </p:txBody>
      </p:sp>
      <p:sp>
        <p:nvSpPr>
          <p:cNvPr id="4" name="Espace réservé du numéro de diapositive 3"/>
          <p:cNvSpPr>
            <a:spLocks noGrp="1"/>
          </p:cNvSpPr>
          <p:nvPr>
            <p:ph type="sldNum" sz="quarter" idx="5"/>
          </p:nvPr>
        </p:nvSpPr>
        <p:spPr/>
        <p:txBody>
          <a:bodyPr/>
          <a:lstStyle/>
          <a:p>
            <a:fld id="{94B0237D-B937-C046-8239-5B5ADF9FB632}" type="slidenum">
              <a:rPr lang="fr-FR" smtClean="0"/>
              <a:t>16</a:t>
            </a:fld>
            <a:endParaRPr lang="fr-FR"/>
          </a:p>
        </p:txBody>
      </p:sp>
    </p:spTree>
    <p:extLst>
      <p:ext uri="{BB962C8B-B14F-4D97-AF65-F5344CB8AC3E}">
        <p14:creationId xmlns:p14="http://schemas.microsoft.com/office/powerpoint/2010/main" val="3067400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de même manière j’ai étudié l’</a:t>
            </a:r>
            <a:r>
              <a:rPr lang="fr-FR" dirty="0" err="1"/>
              <a:t>overfitting</a:t>
            </a:r>
            <a:r>
              <a:rPr lang="fr-FR" dirty="0"/>
              <a:t> avec Bagging par validation </a:t>
            </a:r>
            <a:r>
              <a:rPr lang="fr-FR" dirty="0" err="1"/>
              <a:t>Curve</a:t>
            </a:r>
            <a:endParaRPr lang="fr-FR" dirty="0"/>
          </a:p>
          <a:p>
            <a:endParaRPr lang="fr-FR" dirty="0"/>
          </a:p>
          <a:p>
            <a:r>
              <a:rPr lang="fr-FR" dirty="0"/>
              <a:t>Avec les </a:t>
            </a:r>
            <a:r>
              <a:rPr lang="fr-FR" dirty="0" err="1"/>
              <a:t>hyperparamtrès</a:t>
            </a:r>
            <a:r>
              <a:rPr lang="fr-FR" dirty="0"/>
              <a:t> optimisée … , je trouve pas l’</a:t>
            </a:r>
            <a:r>
              <a:rPr lang="fr-FR" dirty="0" err="1"/>
              <a:t>overfitting</a:t>
            </a:r>
            <a:r>
              <a:rPr lang="fr-FR" dirty="0"/>
              <a:t> dans ca cas</a:t>
            </a:r>
          </a:p>
          <a:p>
            <a:endParaRPr lang="fr-FR" dirty="0"/>
          </a:p>
        </p:txBody>
      </p:sp>
      <p:sp>
        <p:nvSpPr>
          <p:cNvPr id="4" name="Espace réservé du numéro de diapositive 3"/>
          <p:cNvSpPr>
            <a:spLocks noGrp="1"/>
          </p:cNvSpPr>
          <p:nvPr>
            <p:ph type="sldNum" sz="quarter" idx="5"/>
          </p:nvPr>
        </p:nvSpPr>
        <p:spPr/>
        <p:txBody>
          <a:bodyPr/>
          <a:lstStyle/>
          <a:p>
            <a:fld id="{94B0237D-B937-C046-8239-5B5ADF9FB632}" type="slidenum">
              <a:rPr lang="fr-FR" smtClean="0"/>
              <a:t>17</a:t>
            </a:fld>
            <a:endParaRPr lang="fr-FR"/>
          </a:p>
        </p:txBody>
      </p:sp>
    </p:spTree>
    <p:extLst>
      <p:ext uri="{BB962C8B-B14F-4D97-AF65-F5344CB8AC3E}">
        <p14:creationId xmlns:p14="http://schemas.microsoft.com/office/powerpoint/2010/main" val="310218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aussi effectué la courbe d’apprentissage de modèle Bagging avec les </a:t>
            </a:r>
            <a:r>
              <a:rPr lang="fr-FR" dirty="0" err="1"/>
              <a:t>hyperparamètre</a:t>
            </a:r>
            <a:r>
              <a:rPr lang="fr-FR" dirty="0"/>
              <a:t> optimisé.</a:t>
            </a:r>
          </a:p>
          <a:p>
            <a:r>
              <a:rPr lang="fr-FR" dirty="0"/>
              <a:t>…</a:t>
            </a:r>
          </a:p>
        </p:txBody>
      </p:sp>
      <p:sp>
        <p:nvSpPr>
          <p:cNvPr id="4" name="Espace réservé du numéro de diapositive 3"/>
          <p:cNvSpPr>
            <a:spLocks noGrp="1"/>
          </p:cNvSpPr>
          <p:nvPr>
            <p:ph type="sldNum" sz="quarter" idx="5"/>
          </p:nvPr>
        </p:nvSpPr>
        <p:spPr/>
        <p:txBody>
          <a:bodyPr/>
          <a:lstStyle/>
          <a:p>
            <a:fld id="{94B0237D-B937-C046-8239-5B5ADF9FB632}" type="slidenum">
              <a:rPr lang="fr-FR" smtClean="0"/>
              <a:t>18</a:t>
            </a:fld>
            <a:endParaRPr lang="fr-FR"/>
          </a:p>
        </p:txBody>
      </p:sp>
    </p:spTree>
    <p:extLst>
      <p:ext uri="{BB962C8B-B14F-4D97-AF65-F5344CB8AC3E}">
        <p14:creationId xmlns:p14="http://schemas.microsoft.com/office/powerpoint/2010/main" val="2052026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alors utilisé ce modèle </a:t>
            </a:r>
            <a:r>
              <a:rPr lang="fr-FR" dirty="0" err="1"/>
              <a:t>bagging</a:t>
            </a:r>
            <a:r>
              <a:rPr lang="fr-FR" dirty="0"/>
              <a:t> avec des </a:t>
            </a:r>
            <a:r>
              <a:rPr lang="fr-FR" dirty="0" err="1"/>
              <a:t>hyperparamètre</a:t>
            </a:r>
            <a:r>
              <a:rPr lang="fr-FR" dirty="0"/>
              <a:t> optimisé trouvé pour prédire l’émission de CO2</a:t>
            </a:r>
          </a:p>
          <a:p>
            <a:endParaRPr lang="fr-FR" dirty="0"/>
          </a:p>
          <a:p>
            <a:r>
              <a:rPr lang="fr-FR" dirty="0"/>
              <a:t>Afin de facilement de évaluer la prédiction, j’ai tracé les valeurs prédites en fonction de valeurs réelles. J’observe les points correspondants sont proche de la ligne diagonale. Donc que la prédiction est assez fiable.</a:t>
            </a:r>
          </a:p>
          <a:p>
            <a:endParaRPr lang="fr-FR" dirty="0"/>
          </a:p>
          <a:p>
            <a:r>
              <a:rPr lang="fr-FR" dirty="0"/>
              <a:t>Dans ce cas, la variable de la  surface est aussi plus </a:t>
            </a:r>
            <a:r>
              <a:rPr lang="fr-FR" dirty="0" err="1"/>
              <a:t>impotante</a:t>
            </a:r>
            <a:r>
              <a:rPr lang="fr-FR" dirty="0"/>
              <a:t>. Par contre, il y a d’autre variable très importance pour la prédiction comme type de bâtiment</a:t>
            </a:r>
          </a:p>
        </p:txBody>
      </p:sp>
      <p:sp>
        <p:nvSpPr>
          <p:cNvPr id="4" name="Espace réservé du numéro de diapositive 3"/>
          <p:cNvSpPr>
            <a:spLocks noGrp="1"/>
          </p:cNvSpPr>
          <p:nvPr>
            <p:ph type="sldNum" sz="quarter" idx="5"/>
          </p:nvPr>
        </p:nvSpPr>
        <p:spPr/>
        <p:txBody>
          <a:bodyPr/>
          <a:lstStyle/>
          <a:p>
            <a:fld id="{94B0237D-B937-C046-8239-5B5ADF9FB632}" type="slidenum">
              <a:rPr lang="fr-FR" smtClean="0"/>
              <a:t>19</a:t>
            </a:fld>
            <a:endParaRPr lang="fr-FR"/>
          </a:p>
        </p:txBody>
      </p:sp>
    </p:spTree>
    <p:extLst>
      <p:ext uri="{BB962C8B-B14F-4D97-AF65-F5344CB8AC3E}">
        <p14:creationId xmlns:p14="http://schemas.microsoft.com/office/powerpoint/2010/main" val="287730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étudier l’intérêt de score EnergyStar. Tout d’abord j’ai cherché un modèle plus performante pour la prédiction de l’émission CO2 en utilisant la donnée qui contient le score EnergyStar</a:t>
            </a:r>
          </a:p>
          <a:p>
            <a:endParaRPr lang="fr-FR" dirty="0"/>
          </a:p>
          <a:p>
            <a:r>
              <a:rPr lang="fr-FR" dirty="0"/>
              <a:t>Je trouve Bagging est toujours meilleur modèle</a:t>
            </a:r>
          </a:p>
        </p:txBody>
      </p:sp>
      <p:sp>
        <p:nvSpPr>
          <p:cNvPr id="4" name="Espace réservé du numéro de diapositive 3"/>
          <p:cNvSpPr>
            <a:spLocks noGrp="1"/>
          </p:cNvSpPr>
          <p:nvPr>
            <p:ph type="sldNum" sz="quarter" idx="5"/>
          </p:nvPr>
        </p:nvSpPr>
        <p:spPr/>
        <p:txBody>
          <a:bodyPr/>
          <a:lstStyle/>
          <a:p>
            <a:fld id="{94B0237D-B937-C046-8239-5B5ADF9FB632}" type="slidenum">
              <a:rPr lang="fr-FR" smtClean="0"/>
              <a:t>20</a:t>
            </a:fld>
            <a:endParaRPr lang="fr-FR"/>
          </a:p>
        </p:txBody>
      </p:sp>
    </p:spTree>
    <p:extLst>
      <p:ext uri="{BB962C8B-B14F-4D97-AF65-F5344CB8AC3E}">
        <p14:creationId xmlns:p14="http://schemas.microsoft.com/office/powerpoint/2010/main" val="2905818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Donc que j’ai utilisé modèle Bagging pour la prédiction l’émission CO2 dans 2 cas utilisation ou non utilisant le score EnergyStar.</a:t>
            </a:r>
          </a:p>
          <a:p>
            <a:endParaRPr lang="fr-FR" dirty="0"/>
          </a:p>
          <a:p>
            <a:r>
              <a:rPr lang="fr-FR" dirty="0"/>
              <a:t>Je trouve un effet très léger de score </a:t>
            </a:r>
            <a:r>
              <a:rPr lang="fr-FR" dirty="0" err="1"/>
              <a:t>Energystar</a:t>
            </a:r>
            <a:r>
              <a:rPr lang="fr-FR" dirty="0"/>
              <a:t>. Il améliore légèrement la prédiction </a:t>
            </a:r>
          </a:p>
        </p:txBody>
      </p:sp>
      <p:sp>
        <p:nvSpPr>
          <p:cNvPr id="4" name="Espace réservé du numéro de diapositive 3"/>
          <p:cNvSpPr>
            <a:spLocks noGrp="1"/>
          </p:cNvSpPr>
          <p:nvPr>
            <p:ph type="sldNum" sz="quarter" idx="5"/>
          </p:nvPr>
        </p:nvSpPr>
        <p:spPr/>
        <p:txBody>
          <a:bodyPr/>
          <a:lstStyle/>
          <a:p>
            <a:fld id="{94B0237D-B937-C046-8239-5B5ADF9FB632}" type="slidenum">
              <a:rPr lang="fr-FR" smtClean="0"/>
              <a:t>21</a:t>
            </a:fld>
            <a:endParaRPr lang="fr-FR"/>
          </a:p>
        </p:txBody>
      </p:sp>
    </p:spTree>
    <p:extLst>
      <p:ext uri="{BB962C8B-B14F-4D97-AF65-F5344CB8AC3E}">
        <p14:creationId xmlns:p14="http://schemas.microsoft.com/office/powerpoint/2010/main" val="3926302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première étape de ce travail est de nettoyer et traiter des données</a:t>
            </a:r>
          </a:p>
          <a:p>
            <a:r>
              <a:rPr lang="fr-FR" dirty="0"/>
              <a:t>J’ai commencé par combiner des données en 2015 et 2016 puis supprimé les construction …</a:t>
            </a:r>
          </a:p>
          <a:p>
            <a:r>
              <a:rPr lang="fr-FR" dirty="0"/>
              <a:t>Ensuite j’ai harmonisé des chaînes caractères par passer…</a:t>
            </a:r>
          </a:p>
          <a:p>
            <a:r>
              <a:rPr lang="fr-FR" dirty="0"/>
              <a:t>Puis, j’ai supprimé …</a:t>
            </a:r>
          </a:p>
          <a:p>
            <a:r>
              <a:rPr lang="fr-FR" dirty="0"/>
              <a:t>J’ai aussi créé …</a:t>
            </a:r>
          </a:p>
          <a:p>
            <a:r>
              <a:rPr lang="fr-FR" dirty="0"/>
              <a:t>Ensuite j’ai traité les valeurs manquantes</a:t>
            </a:r>
          </a:p>
          <a:p>
            <a:r>
              <a:rPr lang="fr-FR" dirty="0"/>
              <a:t>À la fin de ce étape, j’ai sélectionné …</a:t>
            </a:r>
          </a:p>
          <a:p>
            <a:endParaRPr lang="fr-FR" dirty="0"/>
          </a:p>
        </p:txBody>
      </p:sp>
      <p:sp>
        <p:nvSpPr>
          <p:cNvPr id="4" name="Espace réservé du numéro de diapositive 3"/>
          <p:cNvSpPr>
            <a:spLocks noGrp="1"/>
          </p:cNvSpPr>
          <p:nvPr>
            <p:ph type="sldNum" sz="quarter" idx="5"/>
          </p:nvPr>
        </p:nvSpPr>
        <p:spPr/>
        <p:txBody>
          <a:bodyPr/>
          <a:lstStyle/>
          <a:p>
            <a:fld id="{94B0237D-B937-C046-8239-5B5ADF9FB632}" type="slidenum">
              <a:rPr lang="fr-FR" smtClean="0"/>
              <a:t>4</a:t>
            </a:fld>
            <a:endParaRPr lang="fr-FR"/>
          </a:p>
        </p:txBody>
      </p:sp>
    </p:spTree>
    <p:extLst>
      <p:ext uri="{BB962C8B-B14F-4D97-AF65-F5344CB8AC3E}">
        <p14:creationId xmlns:p14="http://schemas.microsoft.com/office/powerpoint/2010/main" val="3601653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aussi regardé l’importance de variable score EnergyStar pour la prédiction. il est juste sixième importante variable.  </a:t>
            </a:r>
          </a:p>
        </p:txBody>
      </p:sp>
      <p:sp>
        <p:nvSpPr>
          <p:cNvPr id="4" name="Espace réservé du numéro de diapositive 3"/>
          <p:cNvSpPr>
            <a:spLocks noGrp="1"/>
          </p:cNvSpPr>
          <p:nvPr>
            <p:ph type="sldNum" sz="quarter" idx="5"/>
          </p:nvPr>
        </p:nvSpPr>
        <p:spPr/>
        <p:txBody>
          <a:bodyPr/>
          <a:lstStyle/>
          <a:p>
            <a:fld id="{94B0237D-B937-C046-8239-5B5ADF9FB632}" type="slidenum">
              <a:rPr lang="fr-FR" smtClean="0"/>
              <a:t>22</a:t>
            </a:fld>
            <a:endParaRPr lang="fr-FR"/>
          </a:p>
        </p:txBody>
      </p:sp>
    </p:spTree>
    <p:extLst>
      <p:ext uri="{BB962C8B-B14F-4D97-AF65-F5344CB8AC3E}">
        <p14:creationId xmlns:p14="http://schemas.microsoft.com/office/powerpoint/2010/main" val="3265121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4B0237D-B937-C046-8239-5B5ADF9FB632}" type="slidenum">
              <a:rPr lang="fr-FR" smtClean="0"/>
              <a:t>23</a:t>
            </a:fld>
            <a:endParaRPr lang="fr-FR"/>
          </a:p>
        </p:txBody>
      </p:sp>
    </p:spTree>
    <p:extLst>
      <p:ext uri="{BB962C8B-B14F-4D97-AF65-F5344CB8AC3E}">
        <p14:creationId xmlns:p14="http://schemas.microsoft.com/office/powerpoint/2010/main" val="3183446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Ensuite, j’ai analysé les variables, notamment les deux variables cibles: la consommation électrique et l’émission CO2 par la courbe de </a:t>
            </a:r>
            <a:r>
              <a:rPr lang="fr-FR" dirty="0" err="1"/>
              <a:t>distributiion</a:t>
            </a:r>
            <a:r>
              <a:rPr lang="fr-FR" dirty="0"/>
              <a:t> et </a:t>
            </a:r>
            <a:r>
              <a:rPr lang="fr-FR" dirty="0" err="1"/>
              <a:t>normalt.est</a:t>
            </a:r>
            <a:r>
              <a:rPr lang="fr-FR" dirty="0"/>
              <a:t> et DIP test. </a:t>
            </a:r>
          </a:p>
          <a:p>
            <a:r>
              <a:rPr lang="fr-FR" dirty="0"/>
              <a:t>Les deux tests me permet de déduire que ces deux variables sont uni modal et ne semble pas suivre une loi normale, donc que j’ai la transformation de </a:t>
            </a:r>
            <a:r>
              <a:rPr lang="fr-FR" dirty="0" err="1"/>
              <a:t>target</a:t>
            </a:r>
            <a:r>
              <a:rPr lang="fr-FR" dirty="0"/>
              <a:t> avec la </a:t>
            </a:r>
            <a:r>
              <a:rPr lang="fr-FR" dirty="0" err="1"/>
              <a:t>fontion</a:t>
            </a:r>
            <a:r>
              <a:rPr lang="fr-FR" dirty="0"/>
              <a:t> log et la inverse fonction exp lors de la prédiction</a:t>
            </a:r>
          </a:p>
        </p:txBody>
      </p:sp>
      <p:sp>
        <p:nvSpPr>
          <p:cNvPr id="4" name="Espace réservé du numéro de diapositive 3"/>
          <p:cNvSpPr>
            <a:spLocks noGrp="1"/>
          </p:cNvSpPr>
          <p:nvPr>
            <p:ph type="sldNum" sz="quarter" idx="5"/>
          </p:nvPr>
        </p:nvSpPr>
        <p:spPr/>
        <p:txBody>
          <a:bodyPr/>
          <a:lstStyle/>
          <a:p>
            <a:fld id="{94B0237D-B937-C046-8239-5B5ADF9FB632}" type="slidenum">
              <a:rPr lang="fr-FR" smtClean="0"/>
              <a:t>5</a:t>
            </a:fld>
            <a:endParaRPr lang="fr-FR"/>
          </a:p>
        </p:txBody>
      </p:sp>
    </p:spTree>
    <p:extLst>
      <p:ext uri="{BB962C8B-B14F-4D97-AF65-F5344CB8AC3E}">
        <p14:creationId xmlns:p14="http://schemas.microsoft.com/office/powerpoint/2010/main" val="1367303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Ensuite, j’ai réalisé l’analyse de relation entre les variable qualitative et deux variable cible.</a:t>
            </a:r>
          </a:p>
          <a:p>
            <a:endParaRPr lang="fr-FR" dirty="0"/>
          </a:p>
          <a:p>
            <a:r>
              <a:rPr lang="fr-FR" dirty="0"/>
              <a:t>Je trouve que parmi les type de construction, l’hôpitaux sont les bâtiments les plus polluants suivi par les laboratoires, université …</a:t>
            </a:r>
          </a:p>
          <a:p>
            <a:r>
              <a:rPr lang="fr-FR" dirty="0"/>
              <a:t>J’observe aussi un bâtiment de type …</a:t>
            </a:r>
          </a:p>
        </p:txBody>
      </p:sp>
      <p:sp>
        <p:nvSpPr>
          <p:cNvPr id="4" name="Espace réservé du numéro de diapositive 3"/>
          <p:cNvSpPr>
            <a:spLocks noGrp="1"/>
          </p:cNvSpPr>
          <p:nvPr>
            <p:ph type="sldNum" sz="quarter" idx="5"/>
          </p:nvPr>
        </p:nvSpPr>
        <p:spPr/>
        <p:txBody>
          <a:bodyPr/>
          <a:lstStyle/>
          <a:p>
            <a:fld id="{94B0237D-B937-C046-8239-5B5ADF9FB632}" type="slidenum">
              <a:rPr lang="fr-FR" smtClean="0"/>
              <a:t>6</a:t>
            </a:fld>
            <a:endParaRPr lang="fr-FR"/>
          </a:p>
        </p:txBody>
      </p:sp>
    </p:spTree>
    <p:extLst>
      <p:ext uri="{BB962C8B-B14F-4D97-AF65-F5344CB8AC3E}">
        <p14:creationId xmlns:p14="http://schemas.microsoft.com/office/powerpoint/2010/main" val="2618263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Concernant la relation entre variable quantitative et  deux variable cible, ici je vous présent 5 variable quantitative plus corrélées avec les deux variable cible.</a:t>
            </a:r>
          </a:p>
          <a:p>
            <a:r>
              <a:rPr lang="fr-FR" dirty="0"/>
              <a:t> et je trouve la corrélation est plus important dans le cas avec la consommation électrique.</a:t>
            </a:r>
          </a:p>
          <a:p>
            <a:endParaRPr lang="fr-FR" dirty="0"/>
          </a:p>
          <a:p>
            <a:r>
              <a:rPr lang="fr-FR" dirty="0"/>
              <a:t>Il est possible .. </a:t>
            </a:r>
          </a:p>
        </p:txBody>
      </p:sp>
      <p:sp>
        <p:nvSpPr>
          <p:cNvPr id="4" name="Espace réservé du numéro de diapositive 3"/>
          <p:cNvSpPr>
            <a:spLocks noGrp="1"/>
          </p:cNvSpPr>
          <p:nvPr>
            <p:ph type="sldNum" sz="quarter" idx="5"/>
          </p:nvPr>
        </p:nvSpPr>
        <p:spPr/>
        <p:txBody>
          <a:bodyPr/>
          <a:lstStyle/>
          <a:p>
            <a:fld id="{94B0237D-B937-C046-8239-5B5ADF9FB632}" type="slidenum">
              <a:rPr lang="fr-FR" smtClean="0"/>
              <a:t>7</a:t>
            </a:fld>
            <a:endParaRPr lang="fr-FR"/>
          </a:p>
        </p:txBody>
      </p:sp>
    </p:spTree>
    <p:extLst>
      <p:ext uri="{BB962C8B-B14F-4D97-AF65-F5344CB8AC3E}">
        <p14:creationId xmlns:p14="http://schemas.microsoft.com/office/powerpoint/2010/main" val="571968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Maintenant je vous présente la méthodologie de l’apprentissage </a:t>
            </a:r>
            <a:r>
              <a:rPr lang="fr-FR" dirty="0" err="1"/>
              <a:t>suppervisé</a:t>
            </a:r>
            <a:r>
              <a:rPr lang="fr-FR" dirty="0"/>
              <a:t> pour ce problème de régression</a:t>
            </a:r>
          </a:p>
          <a:p>
            <a:r>
              <a:rPr lang="fr-FR" dirty="0"/>
              <a:t>Concernant l’étape de prétraitement, j’ai séparé les </a:t>
            </a:r>
            <a:r>
              <a:rPr lang="fr-FR" dirty="0" err="1"/>
              <a:t>varibale</a:t>
            </a:r>
            <a:r>
              <a:rPr lang="fr-FR" dirty="0"/>
              <a:t> qualitative et quantitatives, puis … transformer … et </a:t>
            </a:r>
            <a:r>
              <a:rPr lang="fr-FR" dirty="0" err="1"/>
              <a:t>Nomaliser</a:t>
            </a:r>
            <a:endParaRPr lang="fr-FR" dirty="0"/>
          </a:p>
          <a:p>
            <a:r>
              <a:rPr lang="fr-FR" dirty="0"/>
              <a:t>Ensuite, j’ai créé deux jeux de donnée … </a:t>
            </a:r>
          </a:p>
          <a:p>
            <a:endParaRPr lang="fr-FR" dirty="0"/>
          </a:p>
          <a:p>
            <a:r>
              <a:rPr lang="fr-FR" dirty="0"/>
              <a:t>Ensuite, j’ai testé …</a:t>
            </a:r>
          </a:p>
          <a:p>
            <a:endParaRPr lang="fr-FR" dirty="0"/>
          </a:p>
          <a:p>
            <a:r>
              <a:rPr lang="fr-FR" dirty="0"/>
              <a:t>Puis j’ai optimisé le modèle choisi par 2 manières, </a:t>
            </a:r>
          </a:p>
          <a:p>
            <a:endParaRPr lang="fr-FR" dirty="0"/>
          </a:p>
          <a:p>
            <a:r>
              <a:rPr lang="fr-FR" dirty="0"/>
              <a:t>Pour évaluer le modèle, j’ai utilisé plusieurs scores comme MAE</a:t>
            </a:r>
          </a:p>
          <a:p>
            <a:endParaRPr lang="fr-FR" dirty="0"/>
          </a:p>
        </p:txBody>
      </p:sp>
      <p:sp>
        <p:nvSpPr>
          <p:cNvPr id="4" name="Espace réservé du numéro de diapositive 3"/>
          <p:cNvSpPr>
            <a:spLocks noGrp="1"/>
          </p:cNvSpPr>
          <p:nvPr>
            <p:ph type="sldNum" sz="quarter" idx="5"/>
          </p:nvPr>
        </p:nvSpPr>
        <p:spPr/>
        <p:txBody>
          <a:bodyPr/>
          <a:lstStyle/>
          <a:p>
            <a:fld id="{94B0237D-B937-C046-8239-5B5ADF9FB632}" type="slidenum">
              <a:rPr lang="fr-FR" smtClean="0"/>
              <a:t>8</a:t>
            </a:fld>
            <a:endParaRPr lang="fr-FR"/>
          </a:p>
        </p:txBody>
      </p:sp>
    </p:spTree>
    <p:extLst>
      <p:ext uri="{BB962C8B-B14F-4D97-AF65-F5344CB8AC3E}">
        <p14:creationId xmlns:p14="http://schemas.microsoft.com/office/powerpoint/2010/main" val="4126180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commencé avec la prédiction de la consommation électrique.</a:t>
            </a:r>
          </a:p>
          <a:p>
            <a:endParaRPr lang="fr-FR" dirty="0"/>
          </a:p>
          <a:p>
            <a:r>
              <a:rPr lang="fr-FR" dirty="0"/>
              <a:t>Ici, c’est performant de plusieurs modèle avec leur paramètre par défaut</a:t>
            </a:r>
          </a:p>
          <a:p>
            <a:endParaRPr lang="fr-FR" dirty="0"/>
          </a:p>
          <a:p>
            <a:r>
              <a:rPr lang="fr-FR" dirty="0"/>
              <a:t>les modèles ensembliste comme  </a:t>
            </a:r>
            <a:r>
              <a:rPr lang="fr-FR" dirty="0" err="1"/>
              <a:t>bagging</a:t>
            </a:r>
            <a:r>
              <a:rPr lang="fr-FR" dirty="0"/>
              <a:t> et </a:t>
            </a:r>
            <a:r>
              <a:rPr lang="fr-FR" dirty="0" err="1"/>
              <a:t>random</a:t>
            </a:r>
            <a:r>
              <a:rPr lang="fr-FR" dirty="0"/>
              <a:t> Forest sont plus performants avec petit erreur. </a:t>
            </a:r>
          </a:p>
        </p:txBody>
      </p:sp>
      <p:sp>
        <p:nvSpPr>
          <p:cNvPr id="4" name="Espace réservé du numéro de diapositive 3"/>
          <p:cNvSpPr>
            <a:spLocks noGrp="1"/>
          </p:cNvSpPr>
          <p:nvPr>
            <p:ph type="sldNum" sz="quarter" idx="5"/>
          </p:nvPr>
        </p:nvSpPr>
        <p:spPr/>
        <p:txBody>
          <a:bodyPr/>
          <a:lstStyle/>
          <a:p>
            <a:fld id="{94B0237D-B937-C046-8239-5B5ADF9FB632}" type="slidenum">
              <a:rPr lang="fr-FR" smtClean="0"/>
              <a:t>9</a:t>
            </a:fld>
            <a:endParaRPr lang="fr-FR"/>
          </a:p>
        </p:txBody>
      </p:sp>
    </p:spTree>
    <p:extLst>
      <p:ext uri="{BB962C8B-B14F-4D97-AF65-F5344CB8AC3E}">
        <p14:creationId xmlns:p14="http://schemas.microsoft.com/office/powerpoint/2010/main" val="2277524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optimiser la prédiction j’ai créé une pipeline avec trois parties: prétraitement avec </a:t>
            </a:r>
            <a:r>
              <a:rPr lang="fr-FR" dirty="0" err="1"/>
              <a:t>columnsTranformer</a:t>
            </a:r>
            <a:r>
              <a:rPr lang="fr-FR" dirty="0"/>
              <a:t> pour transformer les variables catégoriques et normaliser les variables numériques</a:t>
            </a:r>
          </a:p>
          <a:p>
            <a:r>
              <a:rPr lang="fr-FR" dirty="0"/>
              <a:t>Puis les méthode de </a:t>
            </a:r>
            <a:r>
              <a:rPr lang="fr-FR" dirty="0" err="1"/>
              <a:t>feature</a:t>
            </a:r>
            <a:r>
              <a:rPr lang="fr-FR" dirty="0"/>
              <a:t> </a:t>
            </a:r>
            <a:r>
              <a:rPr lang="fr-FR" dirty="0" err="1"/>
              <a:t>engieering</a:t>
            </a:r>
            <a:r>
              <a:rPr lang="fr-FR" dirty="0"/>
              <a:t> puis la modèle de régression utilisé dans </a:t>
            </a:r>
            <a:r>
              <a:rPr lang="fr-FR" dirty="0" err="1"/>
              <a:t>transformedtarget</a:t>
            </a:r>
            <a:endParaRPr lang="fr-FR" dirty="0"/>
          </a:p>
          <a:p>
            <a:endParaRPr lang="fr-FR" dirty="0"/>
          </a:p>
          <a:p>
            <a:r>
              <a:rPr lang="fr-FR" dirty="0"/>
              <a:t>Ensuite j’ai utiliser la </a:t>
            </a:r>
            <a:r>
              <a:rPr lang="fr-FR" dirty="0" err="1"/>
              <a:t>gridSearchCV</a:t>
            </a:r>
            <a:r>
              <a:rPr lang="fr-FR" dirty="0"/>
              <a:t> pour trouver les </a:t>
            </a:r>
            <a:r>
              <a:rPr lang="fr-FR" dirty="0" err="1"/>
              <a:t>hyperparamètre</a:t>
            </a:r>
            <a:r>
              <a:rPr lang="fr-FR" dirty="0"/>
              <a:t> optimisé des </a:t>
            </a:r>
            <a:r>
              <a:rPr lang="fr-FR" dirty="0" err="1"/>
              <a:t>feature</a:t>
            </a:r>
            <a:r>
              <a:rPr lang="fr-FR" dirty="0"/>
              <a:t> Engineering et modèle de </a:t>
            </a:r>
            <a:r>
              <a:rPr lang="fr-FR" dirty="0" err="1"/>
              <a:t>régressor</a:t>
            </a:r>
            <a:endParaRPr lang="fr-FR" dirty="0"/>
          </a:p>
        </p:txBody>
      </p:sp>
      <p:sp>
        <p:nvSpPr>
          <p:cNvPr id="4" name="Espace réservé du numéro de diapositive 3"/>
          <p:cNvSpPr>
            <a:spLocks noGrp="1"/>
          </p:cNvSpPr>
          <p:nvPr>
            <p:ph type="sldNum" sz="quarter" idx="5"/>
          </p:nvPr>
        </p:nvSpPr>
        <p:spPr/>
        <p:txBody>
          <a:bodyPr/>
          <a:lstStyle/>
          <a:p>
            <a:fld id="{94B0237D-B937-C046-8239-5B5ADF9FB632}" type="slidenum">
              <a:rPr lang="fr-FR" smtClean="0"/>
              <a:t>10</a:t>
            </a:fld>
            <a:endParaRPr lang="fr-FR"/>
          </a:p>
        </p:txBody>
      </p:sp>
    </p:spTree>
    <p:extLst>
      <p:ext uri="{BB962C8B-B14F-4D97-AF65-F5344CB8AC3E}">
        <p14:creationId xmlns:p14="http://schemas.microsoft.com/office/powerpoint/2010/main" val="2823095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premier résultat obtenu avec </a:t>
            </a:r>
            <a:r>
              <a:rPr lang="fr-FR" dirty="0" err="1"/>
              <a:t>GridSearchCv</a:t>
            </a:r>
            <a:r>
              <a:rPr lang="fr-FR" dirty="0"/>
              <a:t> montre que …</a:t>
            </a:r>
          </a:p>
          <a:p>
            <a:pPr marL="171450" indent="-171450">
              <a:buFont typeface="Wingdings" pitchFamily="2" charset="2"/>
              <a:buChar char="è"/>
            </a:pPr>
            <a:r>
              <a:rPr lang="fr-FR" dirty="0">
                <a:sym typeface="Wingdings" pitchFamily="2" charset="2"/>
              </a:rPr>
              <a:t>Il faut pas …</a:t>
            </a:r>
          </a:p>
          <a:p>
            <a:pPr marL="171450" indent="-171450">
              <a:buFont typeface="Wingdings" pitchFamily="2" charset="2"/>
              <a:buChar char="è"/>
            </a:pPr>
            <a:endParaRPr lang="fr-FR" dirty="0">
              <a:sym typeface="Wingdings" pitchFamily="2" charset="2"/>
            </a:endParaRPr>
          </a:p>
          <a:p>
            <a:pPr marL="171450" indent="-171450">
              <a:buFont typeface="Wingdings" pitchFamily="2" charset="2"/>
              <a:buChar char="è"/>
            </a:pPr>
            <a:r>
              <a:rPr lang="fr-FR" dirty="0">
                <a:sym typeface="Wingdings" pitchFamily="2" charset="2"/>
              </a:rPr>
              <a:t>Donc que la pipeline contient que 2 partie </a:t>
            </a:r>
            <a:r>
              <a:rPr lang="fr-FR" dirty="0" err="1">
                <a:sym typeface="Wingdings" pitchFamily="2" charset="2"/>
              </a:rPr>
              <a:t>preprocessor</a:t>
            </a:r>
            <a:r>
              <a:rPr lang="fr-FR" dirty="0">
                <a:sym typeface="Wingdings" pitchFamily="2" charset="2"/>
              </a:rPr>
              <a:t> et </a:t>
            </a:r>
            <a:r>
              <a:rPr lang="fr-FR" dirty="0" err="1">
                <a:sym typeface="Wingdings" pitchFamily="2" charset="2"/>
              </a:rPr>
              <a:t>regressor</a:t>
            </a:r>
            <a:r>
              <a:rPr lang="fr-FR" dirty="0">
                <a:sym typeface="Wingdings" pitchFamily="2" charset="2"/>
              </a:rPr>
              <a:t> </a:t>
            </a:r>
          </a:p>
        </p:txBody>
      </p:sp>
      <p:sp>
        <p:nvSpPr>
          <p:cNvPr id="4" name="Espace réservé du numéro de diapositive 3"/>
          <p:cNvSpPr>
            <a:spLocks noGrp="1"/>
          </p:cNvSpPr>
          <p:nvPr>
            <p:ph type="sldNum" sz="quarter" idx="5"/>
          </p:nvPr>
        </p:nvSpPr>
        <p:spPr/>
        <p:txBody>
          <a:bodyPr/>
          <a:lstStyle/>
          <a:p>
            <a:fld id="{94B0237D-B937-C046-8239-5B5ADF9FB632}" type="slidenum">
              <a:rPr lang="fr-FR" smtClean="0"/>
              <a:t>11</a:t>
            </a:fld>
            <a:endParaRPr lang="fr-FR"/>
          </a:p>
        </p:txBody>
      </p:sp>
    </p:spTree>
    <p:extLst>
      <p:ext uri="{BB962C8B-B14F-4D97-AF65-F5344CB8AC3E}">
        <p14:creationId xmlns:p14="http://schemas.microsoft.com/office/powerpoint/2010/main" val="1272964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fr-FR"/>
              <a:t>Modifiez le style du titre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F46E3CD0-DBE5-AC4F-8B1B-970CB0DAC00F}" type="datetime1">
              <a:rPr lang="fr-FR" smtClean="0"/>
              <a:t>24/01/2022</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‹N°›</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EACC60E-C36F-A24F-A56A-1A060C5E7256}" type="datetime1">
              <a:rPr lang="fr-FR" smtClean="0"/>
              <a:t>24/01/2022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fr-FR"/>
              <a:t>Modifiez le style du titre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471D9EE-994E-C842-8D1C-F8675DC79684}" type="datetime1">
              <a:rPr lang="fr-FR" smtClean="0"/>
              <a:t>24/01/2022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7B1BBA6C-CCC7-574F-920C-F30FE64EF85C}" type="datetime1">
              <a:rPr lang="fr-FR" smtClean="0"/>
              <a:t>24/01/2022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fr-FR"/>
              <a:t>Modifiez le style du titre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ECA4E2C5-C686-9146-A555-ADBB81431A55}" type="datetime1">
              <a:rPr lang="fr-FR" smtClean="0"/>
              <a:t>24/01/2022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fr-FR"/>
              <a:t>Modifiez le style du titre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DCC804A5-0E52-1942-BB2D-73AA1AC8B691}" type="datetime1">
              <a:rPr lang="fr-FR" smtClean="0"/>
              <a:t>24/01/2022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4BF111C-B568-A248-9E08-6A4C87990322}" type="datetime1">
              <a:rPr lang="fr-FR" smtClean="0"/>
              <a:t>24/01/2022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24A79B1-EF3D-E442-ADD6-0A211BDEB365}" type="datetime1">
              <a:rPr lang="fr-FR" smtClean="0"/>
              <a:t>24/01/2022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E0CAEE6-A3AB-B94D-9F08-E97D9981A388}" type="datetime1">
              <a:rPr lang="fr-FR" smtClean="0"/>
              <a:t>24/01/2022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13F51E9-938F-724F-BC67-C502A85DA5A5}" type="datetime1">
              <a:rPr lang="fr-FR" smtClean="0"/>
              <a:t>24/01/2022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fr-FR"/>
              <a:t>Modifiez le style du titre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D9CEFBE4-F536-FD47-82A8-3D9DDA2D1BCC}" type="datetime1">
              <a:rPr lang="fr-FR" smtClean="0"/>
              <a:t>24/01/2022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AB366017-B7DA-6741-BB5F-D2C34CD820A1}" type="datetime1">
              <a:rPr lang="fr-FR" smtClean="0"/>
              <a:t>24/01/2022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7988F3EE-B4AB-0F4D-B652-A14AFDEF095B}" type="datetime1">
              <a:rPr lang="fr-FR" smtClean="0"/>
              <a:t>24/01/2022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AD2B4420-FE49-1244-9550-20CF509F8CA7}" type="datetime1">
              <a:rPr lang="fr-FR" smtClean="0"/>
              <a:t>24/01/2022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A94B86-6A8B-A440-9254-1145E2F49AAC}" type="datetime1">
              <a:rPr lang="fr-FR" smtClean="0"/>
              <a:t>24/01/2022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9C772D2-5852-7748-9C46-5397B37EB16C}" type="datetime1">
              <a:rPr lang="fr-FR" smtClean="0"/>
              <a:t>24/01/2022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fr-FR"/>
              <a:t>Modifiez le style du titre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DFDC6F0C-BAD2-8F4E-9C51-FE79792F5EDD}" type="datetime1">
              <a:rPr lang="fr-FR" smtClean="0"/>
              <a:t>24/01/2022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26358C5-374A-FB4A-9B40-598BE62DAC81}" type="datetime1">
              <a:rPr lang="fr-FR" smtClean="0"/>
              <a:t>24/01/2022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6DA527-607B-DA48-90E7-9565E325B8E2}"/>
              </a:ext>
            </a:extLst>
          </p:cNvPr>
          <p:cNvSpPr>
            <a:spLocks noGrp="1"/>
          </p:cNvSpPr>
          <p:nvPr>
            <p:ph type="ctrTitle"/>
          </p:nvPr>
        </p:nvSpPr>
        <p:spPr/>
        <p:txBody>
          <a:bodyPr/>
          <a:lstStyle/>
          <a:p>
            <a:r>
              <a:rPr lang="fr-FR" sz="3600" b="1" dirty="0"/>
              <a:t>Projet 4: Anticipez les besoins en consommation électrique de bâtiments</a:t>
            </a:r>
          </a:p>
        </p:txBody>
      </p:sp>
      <p:sp>
        <p:nvSpPr>
          <p:cNvPr id="3" name="Sous-titre 2">
            <a:extLst>
              <a:ext uri="{FF2B5EF4-FFF2-40B4-BE49-F238E27FC236}">
                <a16:creationId xmlns:a16="http://schemas.microsoft.com/office/drawing/2014/main" id="{E6BB1249-D2CA-A842-97BD-D68163C89154}"/>
              </a:ext>
            </a:extLst>
          </p:cNvPr>
          <p:cNvSpPr>
            <a:spLocks noGrp="1"/>
          </p:cNvSpPr>
          <p:nvPr>
            <p:ph type="subTitle" idx="1"/>
          </p:nvPr>
        </p:nvSpPr>
        <p:spPr/>
        <p:txBody>
          <a:bodyPr/>
          <a:lstStyle/>
          <a:p>
            <a:pPr algn="l"/>
            <a:r>
              <a:rPr lang="fr-FR" dirty="0" err="1"/>
              <a:t>Nhat</a:t>
            </a:r>
            <a:r>
              <a:rPr lang="fr-FR" dirty="0"/>
              <a:t> Tam VO</a:t>
            </a:r>
          </a:p>
          <a:p>
            <a:pPr algn="l"/>
            <a:r>
              <a:rPr lang="fr-FR" dirty="0"/>
              <a:t>Mentor: Claude TINKU</a:t>
            </a:r>
          </a:p>
        </p:txBody>
      </p:sp>
    </p:spTree>
    <p:extLst>
      <p:ext uri="{BB962C8B-B14F-4D97-AF65-F5344CB8AC3E}">
        <p14:creationId xmlns:p14="http://schemas.microsoft.com/office/powerpoint/2010/main" val="3275765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0482B-AC58-8446-8471-CFA0A5280797}"/>
              </a:ext>
            </a:extLst>
          </p:cNvPr>
          <p:cNvSpPr txBox="1">
            <a:spLocks/>
          </p:cNvSpPr>
          <p:nvPr/>
        </p:nvSpPr>
        <p:spPr>
          <a:xfrm>
            <a:off x="864053" y="697282"/>
            <a:ext cx="11023147" cy="993707"/>
          </a:xfrm>
          <a:prstGeom prst="rect">
            <a:avLst/>
          </a:prstGeom>
        </p:spPr>
        <p:txBody>
          <a:bodyPr anchor="t">
            <a:normAutofit fontScale="775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b="1" dirty="0">
                <a:solidFill>
                  <a:schemeClr val="tx2"/>
                </a:solidFill>
              </a:rPr>
              <a:t>Optimisation d’apprentissage supervisé (</a:t>
            </a:r>
            <a:r>
              <a:rPr lang="fr-FR" b="1" dirty="0" err="1">
                <a:solidFill>
                  <a:schemeClr val="tx2"/>
                </a:solidFill>
              </a:rPr>
              <a:t>GridSearchCV</a:t>
            </a:r>
            <a:r>
              <a:rPr lang="fr-FR" b="1" dirty="0">
                <a:solidFill>
                  <a:schemeClr val="tx2"/>
                </a:solidFill>
              </a:rPr>
              <a:t>)</a:t>
            </a:r>
          </a:p>
        </p:txBody>
      </p:sp>
      <p:grpSp>
        <p:nvGrpSpPr>
          <p:cNvPr id="29" name="Groupe 28">
            <a:extLst>
              <a:ext uri="{FF2B5EF4-FFF2-40B4-BE49-F238E27FC236}">
                <a16:creationId xmlns:a16="http://schemas.microsoft.com/office/drawing/2014/main" id="{3B57B90E-7801-D442-B5AD-41F9B63C8ABA}"/>
              </a:ext>
            </a:extLst>
          </p:cNvPr>
          <p:cNvGrpSpPr/>
          <p:nvPr/>
        </p:nvGrpSpPr>
        <p:grpSpPr>
          <a:xfrm>
            <a:off x="1593561" y="2026510"/>
            <a:ext cx="9564130" cy="1958546"/>
            <a:chOff x="1593561" y="1470454"/>
            <a:chExt cx="9564130" cy="1958546"/>
          </a:xfrm>
        </p:grpSpPr>
        <p:sp>
          <p:nvSpPr>
            <p:cNvPr id="3" name="Rectangle 2">
              <a:extLst>
                <a:ext uri="{FF2B5EF4-FFF2-40B4-BE49-F238E27FC236}">
                  <a16:creationId xmlns:a16="http://schemas.microsoft.com/office/drawing/2014/main" id="{9FDC3E03-68A0-C749-9E3F-E2420718567E}"/>
                </a:ext>
              </a:extLst>
            </p:cNvPr>
            <p:cNvSpPr/>
            <p:nvPr/>
          </p:nvSpPr>
          <p:spPr>
            <a:xfrm>
              <a:off x="1593561" y="1470454"/>
              <a:ext cx="9564130" cy="19585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 coins arrondis 3">
              <a:extLst>
                <a:ext uri="{FF2B5EF4-FFF2-40B4-BE49-F238E27FC236}">
                  <a16:creationId xmlns:a16="http://schemas.microsoft.com/office/drawing/2014/main" id="{C128E7A8-0C09-A04B-BA96-EEB05A9C943D}"/>
                </a:ext>
              </a:extLst>
            </p:cNvPr>
            <p:cNvSpPr/>
            <p:nvPr/>
          </p:nvSpPr>
          <p:spPr>
            <a:xfrm>
              <a:off x="1741842" y="1691945"/>
              <a:ext cx="3059919" cy="155883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1" name="Connecteur droit 10">
              <a:extLst>
                <a:ext uri="{FF2B5EF4-FFF2-40B4-BE49-F238E27FC236}">
                  <a16:creationId xmlns:a16="http://schemas.microsoft.com/office/drawing/2014/main" id="{804AB27B-D82E-CC46-869D-980FB2DBFE50}"/>
                </a:ext>
              </a:extLst>
            </p:cNvPr>
            <p:cNvCxnSpPr/>
            <p:nvPr/>
          </p:nvCxnSpPr>
          <p:spPr>
            <a:xfrm>
              <a:off x="2162410" y="2361098"/>
              <a:ext cx="2286000" cy="0"/>
            </a:xfrm>
            <a:prstGeom prst="line">
              <a:avLst/>
            </a:prstGeom>
          </p:spPr>
          <p:style>
            <a:lnRef idx="1">
              <a:schemeClr val="dk1"/>
            </a:lnRef>
            <a:fillRef idx="0">
              <a:schemeClr val="dk1"/>
            </a:fillRef>
            <a:effectRef idx="0">
              <a:schemeClr val="dk1"/>
            </a:effectRef>
            <a:fontRef idx="minor">
              <a:schemeClr val="tx1"/>
            </a:fontRef>
          </p:style>
        </p:cxnSp>
        <p:cxnSp>
          <p:nvCxnSpPr>
            <p:cNvPr id="13" name="Connecteur droit 12">
              <a:extLst>
                <a:ext uri="{FF2B5EF4-FFF2-40B4-BE49-F238E27FC236}">
                  <a16:creationId xmlns:a16="http://schemas.microsoft.com/office/drawing/2014/main" id="{0A9F56B4-2F7C-8E44-9E02-9F8F2F002EE3}"/>
                </a:ext>
              </a:extLst>
            </p:cNvPr>
            <p:cNvCxnSpPr>
              <a:cxnSpLocks/>
            </p:cNvCxnSpPr>
            <p:nvPr/>
          </p:nvCxnSpPr>
          <p:spPr>
            <a:xfrm>
              <a:off x="3305410" y="2361098"/>
              <a:ext cx="0" cy="800692"/>
            </a:xfrm>
            <a:prstGeom prst="line">
              <a:avLst/>
            </a:prstGeom>
          </p:spPr>
          <p:style>
            <a:lnRef idx="1">
              <a:schemeClr val="dk1"/>
            </a:lnRef>
            <a:fillRef idx="0">
              <a:schemeClr val="dk1"/>
            </a:fillRef>
            <a:effectRef idx="0">
              <a:schemeClr val="dk1"/>
            </a:effectRef>
            <a:fontRef idx="minor">
              <a:schemeClr val="tx1"/>
            </a:fontRef>
          </p:style>
        </p:cxnSp>
        <p:sp>
          <p:nvSpPr>
            <p:cNvPr id="23" name="Rectangle : coins arrondis 22">
              <a:extLst>
                <a:ext uri="{FF2B5EF4-FFF2-40B4-BE49-F238E27FC236}">
                  <a16:creationId xmlns:a16="http://schemas.microsoft.com/office/drawing/2014/main" id="{A55C7D4E-3CA9-C847-A1B2-FA27B6DDC97E}"/>
                </a:ext>
              </a:extLst>
            </p:cNvPr>
            <p:cNvSpPr/>
            <p:nvPr/>
          </p:nvSpPr>
          <p:spPr>
            <a:xfrm>
              <a:off x="4847798" y="1685698"/>
              <a:ext cx="3059919" cy="155883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 coins arrondis 23">
              <a:extLst>
                <a:ext uri="{FF2B5EF4-FFF2-40B4-BE49-F238E27FC236}">
                  <a16:creationId xmlns:a16="http://schemas.microsoft.com/office/drawing/2014/main" id="{F0C98C2F-D8C3-1740-91C5-2B3B83CCA5F6}"/>
                </a:ext>
              </a:extLst>
            </p:cNvPr>
            <p:cNvSpPr/>
            <p:nvPr/>
          </p:nvSpPr>
          <p:spPr>
            <a:xfrm>
              <a:off x="7973276" y="1685698"/>
              <a:ext cx="3059919" cy="155883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5" name="Connecteur droit 14">
              <a:extLst>
                <a:ext uri="{FF2B5EF4-FFF2-40B4-BE49-F238E27FC236}">
                  <a16:creationId xmlns:a16="http://schemas.microsoft.com/office/drawing/2014/main" id="{BB1900E6-9DA3-A047-A605-765FAF06578B}"/>
                </a:ext>
              </a:extLst>
            </p:cNvPr>
            <p:cNvCxnSpPr/>
            <p:nvPr/>
          </p:nvCxnSpPr>
          <p:spPr>
            <a:xfrm>
              <a:off x="5146129" y="2348741"/>
              <a:ext cx="2286000" cy="0"/>
            </a:xfrm>
            <a:prstGeom prst="line">
              <a:avLst/>
            </a:prstGeom>
          </p:spPr>
          <p:style>
            <a:lnRef idx="1">
              <a:schemeClr val="dk1"/>
            </a:lnRef>
            <a:fillRef idx="0">
              <a:schemeClr val="dk1"/>
            </a:fillRef>
            <a:effectRef idx="0">
              <a:schemeClr val="dk1"/>
            </a:effectRef>
            <a:fontRef idx="minor">
              <a:schemeClr val="tx1"/>
            </a:fontRef>
          </p:style>
        </p:cxnSp>
        <p:cxnSp>
          <p:nvCxnSpPr>
            <p:cNvPr id="16" name="Connecteur droit 15">
              <a:extLst>
                <a:ext uri="{FF2B5EF4-FFF2-40B4-BE49-F238E27FC236}">
                  <a16:creationId xmlns:a16="http://schemas.microsoft.com/office/drawing/2014/main" id="{8712AB28-12EA-A748-AF03-BB004A8A5CDA}"/>
                </a:ext>
              </a:extLst>
            </p:cNvPr>
            <p:cNvCxnSpPr/>
            <p:nvPr/>
          </p:nvCxnSpPr>
          <p:spPr>
            <a:xfrm>
              <a:off x="8360235" y="2348741"/>
              <a:ext cx="2286000" cy="0"/>
            </a:xfrm>
            <a:prstGeom prst="line">
              <a:avLst/>
            </a:prstGeom>
          </p:spPr>
          <p:style>
            <a:lnRef idx="1">
              <a:schemeClr val="dk1"/>
            </a:lnRef>
            <a:fillRef idx="0">
              <a:schemeClr val="dk1"/>
            </a:fillRef>
            <a:effectRef idx="0">
              <a:schemeClr val="dk1"/>
            </a:effectRef>
            <a:fontRef idx="minor">
              <a:schemeClr val="tx1"/>
            </a:fontRef>
          </p:style>
        </p:cxnSp>
        <p:sp>
          <p:nvSpPr>
            <p:cNvPr id="17" name="ZoneTexte 16">
              <a:extLst>
                <a:ext uri="{FF2B5EF4-FFF2-40B4-BE49-F238E27FC236}">
                  <a16:creationId xmlns:a16="http://schemas.microsoft.com/office/drawing/2014/main" id="{DCE32D2D-1409-6643-9499-993ABDA78B59}"/>
                </a:ext>
              </a:extLst>
            </p:cNvPr>
            <p:cNvSpPr txBox="1"/>
            <p:nvPr/>
          </p:nvSpPr>
          <p:spPr>
            <a:xfrm>
              <a:off x="2427043" y="1708101"/>
              <a:ext cx="1956305" cy="646331"/>
            </a:xfrm>
            <a:prstGeom prst="rect">
              <a:avLst/>
            </a:prstGeom>
            <a:noFill/>
          </p:spPr>
          <p:txBody>
            <a:bodyPr wrap="none" rtlCol="0">
              <a:spAutoFit/>
            </a:bodyPr>
            <a:lstStyle/>
            <a:p>
              <a:r>
                <a:rPr lang="fr-FR" dirty="0"/>
                <a:t>Preprocessor:</a:t>
              </a:r>
            </a:p>
            <a:p>
              <a:r>
                <a:rPr lang="fr-FR" dirty="0"/>
                <a:t>ColumnTranformer</a:t>
              </a:r>
            </a:p>
          </p:txBody>
        </p:sp>
        <p:sp>
          <p:nvSpPr>
            <p:cNvPr id="18" name="ZoneTexte 17">
              <a:extLst>
                <a:ext uri="{FF2B5EF4-FFF2-40B4-BE49-F238E27FC236}">
                  <a16:creationId xmlns:a16="http://schemas.microsoft.com/office/drawing/2014/main" id="{65969F3D-8915-BC4B-84BD-DB47A02AF234}"/>
                </a:ext>
              </a:extLst>
            </p:cNvPr>
            <p:cNvSpPr txBox="1"/>
            <p:nvPr/>
          </p:nvSpPr>
          <p:spPr>
            <a:xfrm>
              <a:off x="1886619" y="2755956"/>
              <a:ext cx="1377749" cy="338554"/>
            </a:xfrm>
            <a:prstGeom prst="rect">
              <a:avLst/>
            </a:prstGeom>
            <a:noFill/>
            <a:ln w="12700">
              <a:solidFill>
                <a:schemeClr val="tx1"/>
              </a:solidFill>
              <a:prstDash val="sysDash"/>
            </a:ln>
          </p:spPr>
          <p:txBody>
            <a:bodyPr wrap="none" rtlCol="0">
              <a:spAutoFit/>
            </a:bodyPr>
            <a:lstStyle/>
            <a:p>
              <a:r>
                <a:rPr lang="fr-FR" sz="1600" dirty="0"/>
                <a:t>TargetEncoder</a:t>
              </a:r>
              <a:endParaRPr lang="fr-FR" dirty="0"/>
            </a:p>
          </p:txBody>
        </p:sp>
        <p:sp>
          <p:nvSpPr>
            <p:cNvPr id="19" name="ZoneTexte 18">
              <a:extLst>
                <a:ext uri="{FF2B5EF4-FFF2-40B4-BE49-F238E27FC236}">
                  <a16:creationId xmlns:a16="http://schemas.microsoft.com/office/drawing/2014/main" id="{AE33D62A-EC4D-EF4C-A69E-1584D3FAF66B}"/>
                </a:ext>
              </a:extLst>
            </p:cNvPr>
            <p:cNvSpPr txBox="1"/>
            <p:nvPr/>
          </p:nvSpPr>
          <p:spPr>
            <a:xfrm>
              <a:off x="3351112" y="2755956"/>
              <a:ext cx="1353256" cy="338554"/>
            </a:xfrm>
            <a:prstGeom prst="rect">
              <a:avLst/>
            </a:prstGeom>
            <a:noFill/>
            <a:ln w="12700">
              <a:solidFill>
                <a:schemeClr val="tx1"/>
              </a:solidFill>
              <a:prstDash val="sysDash"/>
            </a:ln>
          </p:spPr>
          <p:txBody>
            <a:bodyPr wrap="none" rtlCol="0">
              <a:spAutoFit/>
            </a:bodyPr>
            <a:lstStyle/>
            <a:p>
              <a:r>
                <a:rPr lang="fr-FR" sz="1600" dirty="0"/>
                <a:t>StandardScaler</a:t>
              </a:r>
              <a:endParaRPr lang="fr-FR" dirty="0"/>
            </a:p>
          </p:txBody>
        </p:sp>
        <p:sp>
          <p:nvSpPr>
            <p:cNvPr id="20" name="ZoneTexte 19">
              <a:extLst>
                <a:ext uri="{FF2B5EF4-FFF2-40B4-BE49-F238E27FC236}">
                  <a16:creationId xmlns:a16="http://schemas.microsoft.com/office/drawing/2014/main" id="{C4526B82-B7C4-0B4D-A6A3-75579C90A993}"/>
                </a:ext>
              </a:extLst>
            </p:cNvPr>
            <p:cNvSpPr txBox="1"/>
            <p:nvPr/>
          </p:nvSpPr>
          <p:spPr>
            <a:xfrm>
              <a:off x="5411892" y="1719680"/>
              <a:ext cx="1990738" cy="369332"/>
            </a:xfrm>
            <a:prstGeom prst="rect">
              <a:avLst/>
            </a:prstGeom>
            <a:noFill/>
          </p:spPr>
          <p:txBody>
            <a:bodyPr wrap="none" rtlCol="0">
              <a:spAutoFit/>
            </a:bodyPr>
            <a:lstStyle/>
            <a:p>
              <a:r>
                <a:rPr lang="fr-FR" dirty="0"/>
                <a:t>Feature Engineering</a:t>
              </a:r>
            </a:p>
          </p:txBody>
        </p:sp>
        <p:sp>
          <p:nvSpPr>
            <p:cNvPr id="21" name="ZoneTexte 20">
              <a:extLst>
                <a:ext uri="{FF2B5EF4-FFF2-40B4-BE49-F238E27FC236}">
                  <a16:creationId xmlns:a16="http://schemas.microsoft.com/office/drawing/2014/main" id="{F63ABD71-A88B-444B-A567-AAA1DE5180A3}"/>
                </a:ext>
              </a:extLst>
            </p:cNvPr>
            <p:cNvSpPr txBox="1"/>
            <p:nvPr/>
          </p:nvSpPr>
          <p:spPr>
            <a:xfrm>
              <a:off x="5390959" y="2413540"/>
              <a:ext cx="1948739" cy="830997"/>
            </a:xfrm>
            <a:prstGeom prst="rect">
              <a:avLst/>
            </a:prstGeom>
            <a:noFill/>
          </p:spPr>
          <p:txBody>
            <a:bodyPr wrap="none" rtlCol="0">
              <a:spAutoFit/>
            </a:bodyPr>
            <a:lstStyle/>
            <a:p>
              <a:pPr marL="285750" indent="-285750">
                <a:buFont typeface="Wingdings" pitchFamily="2" charset="2"/>
                <a:buChar char="Ø"/>
              </a:pPr>
              <a:r>
                <a:rPr lang="fr-FR" sz="1600" dirty="0"/>
                <a:t>PolynomialFeature</a:t>
              </a:r>
            </a:p>
            <a:p>
              <a:pPr marL="285750" indent="-285750">
                <a:buFont typeface="Wingdings" pitchFamily="2" charset="2"/>
                <a:buChar char="Ø"/>
              </a:pPr>
              <a:r>
                <a:rPr lang="fr-FR" sz="1600" dirty="0"/>
                <a:t>SelectKbest</a:t>
              </a:r>
            </a:p>
            <a:p>
              <a:pPr marL="285750" indent="-285750">
                <a:buFont typeface="Wingdings" pitchFamily="2" charset="2"/>
                <a:buChar char="Ø"/>
              </a:pPr>
              <a:r>
                <a:rPr lang="fr-FR" sz="1600" dirty="0"/>
                <a:t>PCA</a:t>
              </a:r>
            </a:p>
          </p:txBody>
        </p:sp>
        <p:sp>
          <p:nvSpPr>
            <p:cNvPr id="25" name="ZoneTexte 24">
              <a:extLst>
                <a:ext uri="{FF2B5EF4-FFF2-40B4-BE49-F238E27FC236}">
                  <a16:creationId xmlns:a16="http://schemas.microsoft.com/office/drawing/2014/main" id="{801E7B28-8DED-6143-B667-48FEC7352B7C}"/>
                </a:ext>
              </a:extLst>
            </p:cNvPr>
            <p:cNvSpPr txBox="1"/>
            <p:nvPr/>
          </p:nvSpPr>
          <p:spPr>
            <a:xfrm>
              <a:off x="2110065" y="2367765"/>
              <a:ext cx="1100301" cy="338554"/>
            </a:xfrm>
            <a:prstGeom prst="rect">
              <a:avLst/>
            </a:prstGeom>
            <a:noFill/>
          </p:spPr>
          <p:txBody>
            <a:bodyPr wrap="none" rtlCol="0">
              <a:spAutoFit/>
            </a:bodyPr>
            <a:lstStyle/>
            <a:p>
              <a:r>
                <a:rPr lang="fr-FR" sz="1600" dirty="0"/>
                <a:t>catégorique</a:t>
              </a:r>
            </a:p>
          </p:txBody>
        </p:sp>
        <p:sp>
          <p:nvSpPr>
            <p:cNvPr id="26" name="ZoneTexte 25">
              <a:extLst>
                <a:ext uri="{FF2B5EF4-FFF2-40B4-BE49-F238E27FC236}">
                  <a16:creationId xmlns:a16="http://schemas.microsoft.com/office/drawing/2014/main" id="{0F4A1292-25A1-1749-93B0-93C4702430F4}"/>
                </a:ext>
              </a:extLst>
            </p:cNvPr>
            <p:cNvSpPr txBox="1"/>
            <p:nvPr/>
          </p:nvSpPr>
          <p:spPr>
            <a:xfrm>
              <a:off x="3400455" y="2367765"/>
              <a:ext cx="1033168" cy="338554"/>
            </a:xfrm>
            <a:prstGeom prst="rect">
              <a:avLst/>
            </a:prstGeom>
            <a:noFill/>
          </p:spPr>
          <p:txBody>
            <a:bodyPr wrap="none" rtlCol="0">
              <a:spAutoFit/>
            </a:bodyPr>
            <a:lstStyle/>
            <a:p>
              <a:r>
                <a:rPr lang="fr-FR" sz="1600" dirty="0"/>
                <a:t>numérique</a:t>
              </a:r>
            </a:p>
          </p:txBody>
        </p:sp>
        <p:sp>
          <p:nvSpPr>
            <p:cNvPr id="27" name="ZoneTexte 26">
              <a:extLst>
                <a:ext uri="{FF2B5EF4-FFF2-40B4-BE49-F238E27FC236}">
                  <a16:creationId xmlns:a16="http://schemas.microsoft.com/office/drawing/2014/main" id="{BEB2876B-0D13-BD43-9BAE-44F3A59977D7}"/>
                </a:ext>
              </a:extLst>
            </p:cNvPr>
            <p:cNvSpPr txBox="1"/>
            <p:nvPr/>
          </p:nvSpPr>
          <p:spPr>
            <a:xfrm>
              <a:off x="8206048" y="1714767"/>
              <a:ext cx="2808846" cy="646331"/>
            </a:xfrm>
            <a:prstGeom prst="rect">
              <a:avLst/>
            </a:prstGeom>
            <a:noFill/>
          </p:spPr>
          <p:txBody>
            <a:bodyPr wrap="none" rtlCol="0">
              <a:spAutoFit/>
            </a:bodyPr>
            <a:lstStyle/>
            <a:p>
              <a:r>
                <a:rPr lang="fr-FR" dirty="0"/>
                <a:t>Regressor:</a:t>
              </a:r>
            </a:p>
            <a:p>
              <a:r>
                <a:rPr lang="fr-FR" dirty="0"/>
                <a:t>TransformedTargetRegressor</a:t>
              </a:r>
            </a:p>
          </p:txBody>
        </p:sp>
        <p:sp>
          <p:nvSpPr>
            <p:cNvPr id="28" name="ZoneTexte 27">
              <a:extLst>
                <a:ext uri="{FF2B5EF4-FFF2-40B4-BE49-F238E27FC236}">
                  <a16:creationId xmlns:a16="http://schemas.microsoft.com/office/drawing/2014/main" id="{7F0FF1C1-EB03-4C4B-8BA3-1F82BC7BED3A}"/>
                </a:ext>
              </a:extLst>
            </p:cNvPr>
            <p:cNvSpPr txBox="1"/>
            <p:nvPr/>
          </p:nvSpPr>
          <p:spPr>
            <a:xfrm>
              <a:off x="8274325" y="2420960"/>
              <a:ext cx="2154564" cy="830997"/>
            </a:xfrm>
            <a:prstGeom prst="rect">
              <a:avLst/>
            </a:prstGeom>
            <a:noFill/>
          </p:spPr>
          <p:txBody>
            <a:bodyPr wrap="none" rtlCol="0">
              <a:spAutoFit/>
            </a:bodyPr>
            <a:lstStyle/>
            <a:p>
              <a:pPr marL="285750" indent="-285750">
                <a:buFont typeface="Wingdings" pitchFamily="2" charset="2"/>
                <a:buChar char="Ø"/>
              </a:pPr>
              <a:r>
                <a:rPr lang="fr-FR" sz="1600" dirty="0"/>
                <a:t>modèle</a:t>
              </a:r>
            </a:p>
            <a:p>
              <a:pPr marL="285750" indent="-285750">
                <a:buFont typeface="Wingdings" pitchFamily="2" charset="2"/>
                <a:buChar char="Ø"/>
              </a:pPr>
              <a:r>
                <a:rPr lang="fr-FR" sz="1600" dirty="0"/>
                <a:t>Function: log</a:t>
              </a:r>
            </a:p>
            <a:p>
              <a:pPr marL="285750" indent="-285750">
                <a:buFont typeface="Wingdings" pitchFamily="2" charset="2"/>
                <a:buChar char="Ø"/>
              </a:pPr>
              <a:r>
                <a:rPr lang="fr-FR" sz="1600" dirty="0"/>
                <a:t>Inverse function: exp</a:t>
              </a:r>
            </a:p>
          </p:txBody>
        </p:sp>
      </p:grpSp>
      <p:sp>
        <p:nvSpPr>
          <p:cNvPr id="30" name="ZoneTexte 29">
            <a:extLst>
              <a:ext uri="{FF2B5EF4-FFF2-40B4-BE49-F238E27FC236}">
                <a16:creationId xmlns:a16="http://schemas.microsoft.com/office/drawing/2014/main" id="{79B694F4-4B7F-0743-920E-F8FEB9FEABF1}"/>
              </a:ext>
            </a:extLst>
          </p:cNvPr>
          <p:cNvSpPr txBox="1"/>
          <p:nvPr/>
        </p:nvSpPr>
        <p:spPr>
          <a:xfrm>
            <a:off x="1096295" y="1974731"/>
            <a:ext cx="253920" cy="2062103"/>
          </a:xfrm>
          <a:prstGeom prst="rect">
            <a:avLst/>
          </a:prstGeom>
          <a:noFill/>
          <a:ln w="28575">
            <a:solidFill>
              <a:schemeClr val="tx1"/>
            </a:solidFill>
            <a:prstDash val="dashDot"/>
          </a:ln>
        </p:spPr>
        <p:txBody>
          <a:bodyPr wrap="square" rtlCol="0">
            <a:spAutoFit/>
          </a:bodyPr>
          <a:lstStyle/>
          <a:p>
            <a:r>
              <a:rPr lang="fr-FR" sz="1600" dirty="0"/>
              <a:t>Pipeline</a:t>
            </a:r>
          </a:p>
        </p:txBody>
      </p:sp>
      <p:sp>
        <p:nvSpPr>
          <p:cNvPr id="5" name="Espace réservé du numéro de diapositive 4">
            <a:extLst>
              <a:ext uri="{FF2B5EF4-FFF2-40B4-BE49-F238E27FC236}">
                <a16:creationId xmlns:a16="http://schemas.microsoft.com/office/drawing/2014/main" id="{ABA473C4-BA3A-764A-BB39-5D689020461D}"/>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676910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0482B-AC58-8446-8471-CFA0A5280797}"/>
              </a:ext>
            </a:extLst>
          </p:cNvPr>
          <p:cNvSpPr txBox="1">
            <a:spLocks/>
          </p:cNvSpPr>
          <p:nvPr/>
        </p:nvSpPr>
        <p:spPr>
          <a:xfrm>
            <a:off x="864053" y="697282"/>
            <a:ext cx="11023147" cy="993707"/>
          </a:xfrm>
          <a:prstGeom prst="rect">
            <a:avLst/>
          </a:prstGeom>
        </p:spPr>
        <p:txBody>
          <a:bodyPr anchor="t">
            <a:normAutofit fontScale="775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b="1" dirty="0">
                <a:solidFill>
                  <a:schemeClr val="tx2"/>
                </a:solidFill>
              </a:rPr>
              <a:t>Optimisation d’apprentissage supervisé (</a:t>
            </a:r>
            <a:r>
              <a:rPr lang="fr-FR" b="1" dirty="0" err="1">
                <a:solidFill>
                  <a:schemeClr val="tx2"/>
                </a:solidFill>
              </a:rPr>
              <a:t>GridSearchCV</a:t>
            </a:r>
            <a:r>
              <a:rPr lang="fr-FR" b="1" dirty="0">
                <a:solidFill>
                  <a:schemeClr val="tx2"/>
                </a:solidFill>
              </a:rPr>
              <a:t>)</a:t>
            </a:r>
          </a:p>
        </p:txBody>
      </p:sp>
      <p:grpSp>
        <p:nvGrpSpPr>
          <p:cNvPr id="29" name="Groupe 28">
            <a:extLst>
              <a:ext uri="{FF2B5EF4-FFF2-40B4-BE49-F238E27FC236}">
                <a16:creationId xmlns:a16="http://schemas.microsoft.com/office/drawing/2014/main" id="{3B57B90E-7801-D442-B5AD-41F9B63C8ABA}"/>
              </a:ext>
            </a:extLst>
          </p:cNvPr>
          <p:cNvGrpSpPr/>
          <p:nvPr/>
        </p:nvGrpSpPr>
        <p:grpSpPr>
          <a:xfrm>
            <a:off x="1593561" y="2026510"/>
            <a:ext cx="9564130" cy="1958546"/>
            <a:chOff x="1593561" y="1470454"/>
            <a:chExt cx="9564130" cy="1958546"/>
          </a:xfrm>
        </p:grpSpPr>
        <p:sp>
          <p:nvSpPr>
            <p:cNvPr id="3" name="Rectangle 2">
              <a:extLst>
                <a:ext uri="{FF2B5EF4-FFF2-40B4-BE49-F238E27FC236}">
                  <a16:creationId xmlns:a16="http://schemas.microsoft.com/office/drawing/2014/main" id="{9FDC3E03-68A0-C749-9E3F-E2420718567E}"/>
                </a:ext>
              </a:extLst>
            </p:cNvPr>
            <p:cNvSpPr/>
            <p:nvPr/>
          </p:nvSpPr>
          <p:spPr>
            <a:xfrm>
              <a:off x="1593561" y="1470454"/>
              <a:ext cx="9564130" cy="19585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 coins arrondis 3">
              <a:extLst>
                <a:ext uri="{FF2B5EF4-FFF2-40B4-BE49-F238E27FC236}">
                  <a16:creationId xmlns:a16="http://schemas.microsoft.com/office/drawing/2014/main" id="{C128E7A8-0C09-A04B-BA96-EEB05A9C943D}"/>
                </a:ext>
              </a:extLst>
            </p:cNvPr>
            <p:cNvSpPr/>
            <p:nvPr/>
          </p:nvSpPr>
          <p:spPr>
            <a:xfrm>
              <a:off x="1741842" y="1691945"/>
              <a:ext cx="3059919" cy="155883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1" name="Connecteur droit 10">
              <a:extLst>
                <a:ext uri="{FF2B5EF4-FFF2-40B4-BE49-F238E27FC236}">
                  <a16:creationId xmlns:a16="http://schemas.microsoft.com/office/drawing/2014/main" id="{804AB27B-D82E-CC46-869D-980FB2DBFE50}"/>
                </a:ext>
              </a:extLst>
            </p:cNvPr>
            <p:cNvCxnSpPr/>
            <p:nvPr/>
          </p:nvCxnSpPr>
          <p:spPr>
            <a:xfrm>
              <a:off x="2162410" y="2361098"/>
              <a:ext cx="2286000" cy="0"/>
            </a:xfrm>
            <a:prstGeom prst="line">
              <a:avLst/>
            </a:prstGeom>
          </p:spPr>
          <p:style>
            <a:lnRef idx="1">
              <a:schemeClr val="dk1"/>
            </a:lnRef>
            <a:fillRef idx="0">
              <a:schemeClr val="dk1"/>
            </a:fillRef>
            <a:effectRef idx="0">
              <a:schemeClr val="dk1"/>
            </a:effectRef>
            <a:fontRef idx="minor">
              <a:schemeClr val="tx1"/>
            </a:fontRef>
          </p:style>
        </p:cxnSp>
        <p:cxnSp>
          <p:nvCxnSpPr>
            <p:cNvPr id="13" name="Connecteur droit 12">
              <a:extLst>
                <a:ext uri="{FF2B5EF4-FFF2-40B4-BE49-F238E27FC236}">
                  <a16:creationId xmlns:a16="http://schemas.microsoft.com/office/drawing/2014/main" id="{0A9F56B4-2F7C-8E44-9E02-9F8F2F002EE3}"/>
                </a:ext>
              </a:extLst>
            </p:cNvPr>
            <p:cNvCxnSpPr>
              <a:cxnSpLocks/>
            </p:cNvCxnSpPr>
            <p:nvPr/>
          </p:nvCxnSpPr>
          <p:spPr>
            <a:xfrm>
              <a:off x="3305410" y="2361098"/>
              <a:ext cx="0" cy="800692"/>
            </a:xfrm>
            <a:prstGeom prst="line">
              <a:avLst/>
            </a:prstGeom>
          </p:spPr>
          <p:style>
            <a:lnRef idx="1">
              <a:schemeClr val="dk1"/>
            </a:lnRef>
            <a:fillRef idx="0">
              <a:schemeClr val="dk1"/>
            </a:fillRef>
            <a:effectRef idx="0">
              <a:schemeClr val="dk1"/>
            </a:effectRef>
            <a:fontRef idx="minor">
              <a:schemeClr val="tx1"/>
            </a:fontRef>
          </p:style>
        </p:cxnSp>
        <p:sp>
          <p:nvSpPr>
            <p:cNvPr id="23" name="Rectangle : coins arrondis 22">
              <a:extLst>
                <a:ext uri="{FF2B5EF4-FFF2-40B4-BE49-F238E27FC236}">
                  <a16:creationId xmlns:a16="http://schemas.microsoft.com/office/drawing/2014/main" id="{A55C7D4E-3CA9-C847-A1B2-FA27B6DDC97E}"/>
                </a:ext>
              </a:extLst>
            </p:cNvPr>
            <p:cNvSpPr/>
            <p:nvPr/>
          </p:nvSpPr>
          <p:spPr>
            <a:xfrm>
              <a:off x="4847798" y="1685698"/>
              <a:ext cx="3059919" cy="155883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 coins arrondis 23">
              <a:extLst>
                <a:ext uri="{FF2B5EF4-FFF2-40B4-BE49-F238E27FC236}">
                  <a16:creationId xmlns:a16="http://schemas.microsoft.com/office/drawing/2014/main" id="{F0C98C2F-D8C3-1740-91C5-2B3B83CCA5F6}"/>
                </a:ext>
              </a:extLst>
            </p:cNvPr>
            <p:cNvSpPr/>
            <p:nvPr/>
          </p:nvSpPr>
          <p:spPr>
            <a:xfrm>
              <a:off x="7973276" y="1685698"/>
              <a:ext cx="3059919" cy="155883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5" name="Connecteur droit 14">
              <a:extLst>
                <a:ext uri="{FF2B5EF4-FFF2-40B4-BE49-F238E27FC236}">
                  <a16:creationId xmlns:a16="http://schemas.microsoft.com/office/drawing/2014/main" id="{BB1900E6-9DA3-A047-A605-765FAF06578B}"/>
                </a:ext>
              </a:extLst>
            </p:cNvPr>
            <p:cNvCxnSpPr/>
            <p:nvPr/>
          </p:nvCxnSpPr>
          <p:spPr>
            <a:xfrm>
              <a:off x="5146129" y="2348741"/>
              <a:ext cx="2286000" cy="0"/>
            </a:xfrm>
            <a:prstGeom prst="line">
              <a:avLst/>
            </a:prstGeom>
          </p:spPr>
          <p:style>
            <a:lnRef idx="1">
              <a:schemeClr val="dk1"/>
            </a:lnRef>
            <a:fillRef idx="0">
              <a:schemeClr val="dk1"/>
            </a:fillRef>
            <a:effectRef idx="0">
              <a:schemeClr val="dk1"/>
            </a:effectRef>
            <a:fontRef idx="minor">
              <a:schemeClr val="tx1"/>
            </a:fontRef>
          </p:style>
        </p:cxnSp>
        <p:cxnSp>
          <p:nvCxnSpPr>
            <p:cNvPr id="16" name="Connecteur droit 15">
              <a:extLst>
                <a:ext uri="{FF2B5EF4-FFF2-40B4-BE49-F238E27FC236}">
                  <a16:creationId xmlns:a16="http://schemas.microsoft.com/office/drawing/2014/main" id="{8712AB28-12EA-A748-AF03-BB004A8A5CDA}"/>
                </a:ext>
              </a:extLst>
            </p:cNvPr>
            <p:cNvCxnSpPr/>
            <p:nvPr/>
          </p:nvCxnSpPr>
          <p:spPr>
            <a:xfrm>
              <a:off x="8360235" y="2348741"/>
              <a:ext cx="2286000" cy="0"/>
            </a:xfrm>
            <a:prstGeom prst="line">
              <a:avLst/>
            </a:prstGeom>
          </p:spPr>
          <p:style>
            <a:lnRef idx="1">
              <a:schemeClr val="dk1"/>
            </a:lnRef>
            <a:fillRef idx="0">
              <a:schemeClr val="dk1"/>
            </a:fillRef>
            <a:effectRef idx="0">
              <a:schemeClr val="dk1"/>
            </a:effectRef>
            <a:fontRef idx="minor">
              <a:schemeClr val="tx1"/>
            </a:fontRef>
          </p:style>
        </p:cxnSp>
        <p:sp>
          <p:nvSpPr>
            <p:cNvPr id="17" name="ZoneTexte 16">
              <a:extLst>
                <a:ext uri="{FF2B5EF4-FFF2-40B4-BE49-F238E27FC236}">
                  <a16:creationId xmlns:a16="http://schemas.microsoft.com/office/drawing/2014/main" id="{DCE32D2D-1409-6643-9499-993ABDA78B59}"/>
                </a:ext>
              </a:extLst>
            </p:cNvPr>
            <p:cNvSpPr txBox="1"/>
            <p:nvPr/>
          </p:nvSpPr>
          <p:spPr>
            <a:xfrm>
              <a:off x="2427043" y="1708101"/>
              <a:ext cx="1956305" cy="646331"/>
            </a:xfrm>
            <a:prstGeom prst="rect">
              <a:avLst/>
            </a:prstGeom>
            <a:noFill/>
          </p:spPr>
          <p:txBody>
            <a:bodyPr wrap="none" rtlCol="0">
              <a:spAutoFit/>
            </a:bodyPr>
            <a:lstStyle/>
            <a:p>
              <a:r>
                <a:rPr lang="fr-FR" dirty="0"/>
                <a:t>Preprocessor:</a:t>
              </a:r>
            </a:p>
            <a:p>
              <a:r>
                <a:rPr lang="fr-FR" dirty="0"/>
                <a:t>ColumnTranformer</a:t>
              </a:r>
            </a:p>
          </p:txBody>
        </p:sp>
        <p:sp>
          <p:nvSpPr>
            <p:cNvPr id="18" name="ZoneTexte 17">
              <a:extLst>
                <a:ext uri="{FF2B5EF4-FFF2-40B4-BE49-F238E27FC236}">
                  <a16:creationId xmlns:a16="http://schemas.microsoft.com/office/drawing/2014/main" id="{65969F3D-8915-BC4B-84BD-DB47A02AF234}"/>
                </a:ext>
              </a:extLst>
            </p:cNvPr>
            <p:cNvSpPr txBox="1"/>
            <p:nvPr/>
          </p:nvSpPr>
          <p:spPr>
            <a:xfrm>
              <a:off x="1886619" y="2755956"/>
              <a:ext cx="1377749" cy="338554"/>
            </a:xfrm>
            <a:prstGeom prst="rect">
              <a:avLst/>
            </a:prstGeom>
            <a:noFill/>
            <a:ln w="12700">
              <a:solidFill>
                <a:schemeClr val="tx1"/>
              </a:solidFill>
              <a:prstDash val="sysDash"/>
            </a:ln>
          </p:spPr>
          <p:txBody>
            <a:bodyPr wrap="none" rtlCol="0">
              <a:spAutoFit/>
            </a:bodyPr>
            <a:lstStyle/>
            <a:p>
              <a:r>
                <a:rPr lang="fr-FR" sz="1600" dirty="0"/>
                <a:t>TargetEncoder</a:t>
              </a:r>
              <a:endParaRPr lang="fr-FR" dirty="0"/>
            </a:p>
          </p:txBody>
        </p:sp>
        <p:sp>
          <p:nvSpPr>
            <p:cNvPr id="19" name="ZoneTexte 18">
              <a:extLst>
                <a:ext uri="{FF2B5EF4-FFF2-40B4-BE49-F238E27FC236}">
                  <a16:creationId xmlns:a16="http://schemas.microsoft.com/office/drawing/2014/main" id="{AE33D62A-EC4D-EF4C-A69E-1584D3FAF66B}"/>
                </a:ext>
              </a:extLst>
            </p:cNvPr>
            <p:cNvSpPr txBox="1"/>
            <p:nvPr/>
          </p:nvSpPr>
          <p:spPr>
            <a:xfrm>
              <a:off x="3351112" y="2755956"/>
              <a:ext cx="1353256" cy="338554"/>
            </a:xfrm>
            <a:prstGeom prst="rect">
              <a:avLst/>
            </a:prstGeom>
            <a:noFill/>
            <a:ln w="12700">
              <a:solidFill>
                <a:schemeClr val="tx1"/>
              </a:solidFill>
              <a:prstDash val="sysDash"/>
            </a:ln>
          </p:spPr>
          <p:txBody>
            <a:bodyPr wrap="none" rtlCol="0">
              <a:spAutoFit/>
            </a:bodyPr>
            <a:lstStyle/>
            <a:p>
              <a:r>
                <a:rPr lang="fr-FR" sz="1600" dirty="0"/>
                <a:t>StandardScaler</a:t>
              </a:r>
              <a:endParaRPr lang="fr-FR" dirty="0"/>
            </a:p>
          </p:txBody>
        </p:sp>
        <p:sp>
          <p:nvSpPr>
            <p:cNvPr id="20" name="ZoneTexte 19">
              <a:extLst>
                <a:ext uri="{FF2B5EF4-FFF2-40B4-BE49-F238E27FC236}">
                  <a16:creationId xmlns:a16="http://schemas.microsoft.com/office/drawing/2014/main" id="{C4526B82-B7C4-0B4D-A6A3-75579C90A993}"/>
                </a:ext>
              </a:extLst>
            </p:cNvPr>
            <p:cNvSpPr txBox="1"/>
            <p:nvPr/>
          </p:nvSpPr>
          <p:spPr>
            <a:xfrm>
              <a:off x="5411892" y="1719680"/>
              <a:ext cx="1990738" cy="369332"/>
            </a:xfrm>
            <a:prstGeom prst="rect">
              <a:avLst/>
            </a:prstGeom>
            <a:noFill/>
          </p:spPr>
          <p:txBody>
            <a:bodyPr wrap="none" rtlCol="0">
              <a:spAutoFit/>
            </a:bodyPr>
            <a:lstStyle/>
            <a:p>
              <a:r>
                <a:rPr lang="fr-FR" dirty="0"/>
                <a:t>Feature Engineering</a:t>
              </a:r>
            </a:p>
          </p:txBody>
        </p:sp>
        <p:sp>
          <p:nvSpPr>
            <p:cNvPr id="21" name="ZoneTexte 20">
              <a:extLst>
                <a:ext uri="{FF2B5EF4-FFF2-40B4-BE49-F238E27FC236}">
                  <a16:creationId xmlns:a16="http://schemas.microsoft.com/office/drawing/2014/main" id="{F63ABD71-A88B-444B-A567-AAA1DE5180A3}"/>
                </a:ext>
              </a:extLst>
            </p:cNvPr>
            <p:cNvSpPr txBox="1"/>
            <p:nvPr/>
          </p:nvSpPr>
          <p:spPr>
            <a:xfrm>
              <a:off x="5390959" y="2413540"/>
              <a:ext cx="1948739" cy="830997"/>
            </a:xfrm>
            <a:prstGeom prst="rect">
              <a:avLst/>
            </a:prstGeom>
            <a:noFill/>
          </p:spPr>
          <p:txBody>
            <a:bodyPr wrap="none" rtlCol="0">
              <a:spAutoFit/>
            </a:bodyPr>
            <a:lstStyle/>
            <a:p>
              <a:pPr marL="285750" indent="-285750">
                <a:buFont typeface="Wingdings" pitchFamily="2" charset="2"/>
                <a:buChar char="Ø"/>
              </a:pPr>
              <a:r>
                <a:rPr lang="fr-FR" sz="1600" dirty="0"/>
                <a:t>PolynomialFeature</a:t>
              </a:r>
            </a:p>
            <a:p>
              <a:pPr marL="285750" indent="-285750">
                <a:buFont typeface="Wingdings" pitchFamily="2" charset="2"/>
                <a:buChar char="Ø"/>
              </a:pPr>
              <a:r>
                <a:rPr lang="fr-FR" sz="1600" dirty="0"/>
                <a:t>SelectKbest</a:t>
              </a:r>
            </a:p>
            <a:p>
              <a:pPr marL="285750" indent="-285750">
                <a:buFont typeface="Wingdings" pitchFamily="2" charset="2"/>
                <a:buChar char="Ø"/>
              </a:pPr>
              <a:r>
                <a:rPr lang="fr-FR" sz="1600" dirty="0"/>
                <a:t>PCA</a:t>
              </a:r>
            </a:p>
          </p:txBody>
        </p:sp>
        <p:sp>
          <p:nvSpPr>
            <p:cNvPr id="25" name="ZoneTexte 24">
              <a:extLst>
                <a:ext uri="{FF2B5EF4-FFF2-40B4-BE49-F238E27FC236}">
                  <a16:creationId xmlns:a16="http://schemas.microsoft.com/office/drawing/2014/main" id="{801E7B28-8DED-6143-B667-48FEC7352B7C}"/>
                </a:ext>
              </a:extLst>
            </p:cNvPr>
            <p:cNvSpPr txBox="1"/>
            <p:nvPr/>
          </p:nvSpPr>
          <p:spPr>
            <a:xfrm>
              <a:off x="2110065" y="2367765"/>
              <a:ext cx="1100301" cy="338554"/>
            </a:xfrm>
            <a:prstGeom prst="rect">
              <a:avLst/>
            </a:prstGeom>
            <a:noFill/>
          </p:spPr>
          <p:txBody>
            <a:bodyPr wrap="none" rtlCol="0">
              <a:spAutoFit/>
            </a:bodyPr>
            <a:lstStyle/>
            <a:p>
              <a:r>
                <a:rPr lang="fr-FR" sz="1600" dirty="0"/>
                <a:t>catégorique</a:t>
              </a:r>
            </a:p>
          </p:txBody>
        </p:sp>
        <p:sp>
          <p:nvSpPr>
            <p:cNvPr id="26" name="ZoneTexte 25">
              <a:extLst>
                <a:ext uri="{FF2B5EF4-FFF2-40B4-BE49-F238E27FC236}">
                  <a16:creationId xmlns:a16="http://schemas.microsoft.com/office/drawing/2014/main" id="{0F4A1292-25A1-1749-93B0-93C4702430F4}"/>
                </a:ext>
              </a:extLst>
            </p:cNvPr>
            <p:cNvSpPr txBox="1"/>
            <p:nvPr/>
          </p:nvSpPr>
          <p:spPr>
            <a:xfrm>
              <a:off x="3400455" y="2367765"/>
              <a:ext cx="1033168" cy="338554"/>
            </a:xfrm>
            <a:prstGeom prst="rect">
              <a:avLst/>
            </a:prstGeom>
            <a:noFill/>
          </p:spPr>
          <p:txBody>
            <a:bodyPr wrap="none" rtlCol="0">
              <a:spAutoFit/>
            </a:bodyPr>
            <a:lstStyle/>
            <a:p>
              <a:r>
                <a:rPr lang="fr-FR" sz="1600" dirty="0"/>
                <a:t>numérique</a:t>
              </a:r>
            </a:p>
          </p:txBody>
        </p:sp>
        <p:sp>
          <p:nvSpPr>
            <p:cNvPr id="27" name="ZoneTexte 26">
              <a:extLst>
                <a:ext uri="{FF2B5EF4-FFF2-40B4-BE49-F238E27FC236}">
                  <a16:creationId xmlns:a16="http://schemas.microsoft.com/office/drawing/2014/main" id="{BEB2876B-0D13-BD43-9BAE-44F3A59977D7}"/>
                </a:ext>
              </a:extLst>
            </p:cNvPr>
            <p:cNvSpPr txBox="1"/>
            <p:nvPr/>
          </p:nvSpPr>
          <p:spPr>
            <a:xfrm>
              <a:off x="8206048" y="1714767"/>
              <a:ext cx="2808846" cy="646331"/>
            </a:xfrm>
            <a:prstGeom prst="rect">
              <a:avLst/>
            </a:prstGeom>
            <a:noFill/>
          </p:spPr>
          <p:txBody>
            <a:bodyPr wrap="none" rtlCol="0">
              <a:spAutoFit/>
            </a:bodyPr>
            <a:lstStyle/>
            <a:p>
              <a:r>
                <a:rPr lang="fr-FR" dirty="0"/>
                <a:t>Regressor:</a:t>
              </a:r>
            </a:p>
            <a:p>
              <a:r>
                <a:rPr lang="fr-FR" dirty="0"/>
                <a:t>TransformedTargetRegressor</a:t>
              </a:r>
            </a:p>
          </p:txBody>
        </p:sp>
        <p:sp>
          <p:nvSpPr>
            <p:cNvPr id="28" name="ZoneTexte 27">
              <a:extLst>
                <a:ext uri="{FF2B5EF4-FFF2-40B4-BE49-F238E27FC236}">
                  <a16:creationId xmlns:a16="http://schemas.microsoft.com/office/drawing/2014/main" id="{7F0FF1C1-EB03-4C4B-8BA3-1F82BC7BED3A}"/>
                </a:ext>
              </a:extLst>
            </p:cNvPr>
            <p:cNvSpPr txBox="1"/>
            <p:nvPr/>
          </p:nvSpPr>
          <p:spPr>
            <a:xfrm>
              <a:off x="8274325" y="2420960"/>
              <a:ext cx="2154564" cy="830997"/>
            </a:xfrm>
            <a:prstGeom prst="rect">
              <a:avLst/>
            </a:prstGeom>
            <a:noFill/>
          </p:spPr>
          <p:txBody>
            <a:bodyPr wrap="none" rtlCol="0">
              <a:spAutoFit/>
            </a:bodyPr>
            <a:lstStyle/>
            <a:p>
              <a:pPr marL="285750" indent="-285750">
                <a:buFont typeface="Wingdings" pitchFamily="2" charset="2"/>
                <a:buChar char="Ø"/>
              </a:pPr>
              <a:r>
                <a:rPr lang="fr-FR" sz="1600" dirty="0"/>
                <a:t>modèle</a:t>
              </a:r>
            </a:p>
            <a:p>
              <a:pPr marL="285750" indent="-285750">
                <a:buFont typeface="Wingdings" pitchFamily="2" charset="2"/>
                <a:buChar char="Ø"/>
              </a:pPr>
              <a:r>
                <a:rPr lang="fr-FR" sz="1600" dirty="0"/>
                <a:t>Function: log</a:t>
              </a:r>
            </a:p>
            <a:p>
              <a:pPr marL="285750" indent="-285750">
                <a:buFont typeface="Wingdings" pitchFamily="2" charset="2"/>
                <a:buChar char="Ø"/>
              </a:pPr>
              <a:r>
                <a:rPr lang="fr-FR" sz="1600" dirty="0"/>
                <a:t>Inverse function: exp</a:t>
              </a:r>
            </a:p>
          </p:txBody>
        </p:sp>
      </p:grpSp>
      <p:sp>
        <p:nvSpPr>
          <p:cNvPr id="30" name="ZoneTexte 29">
            <a:extLst>
              <a:ext uri="{FF2B5EF4-FFF2-40B4-BE49-F238E27FC236}">
                <a16:creationId xmlns:a16="http://schemas.microsoft.com/office/drawing/2014/main" id="{79B694F4-4B7F-0743-920E-F8FEB9FEABF1}"/>
              </a:ext>
            </a:extLst>
          </p:cNvPr>
          <p:cNvSpPr txBox="1"/>
          <p:nvPr/>
        </p:nvSpPr>
        <p:spPr>
          <a:xfrm>
            <a:off x="1096295" y="1974731"/>
            <a:ext cx="253920" cy="2062103"/>
          </a:xfrm>
          <a:prstGeom prst="rect">
            <a:avLst/>
          </a:prstGeom>
          <a:noFill/>
          <a:ln w="28575">
            <a:solidFill>
              <a:schemeClr val="tx1"/>
            </a:solidFill>
            <a:prstDash val="dashDot"/>
          </a:ln>
        </p:spPr>
        <p:txBody>
          <a:bodyPr wrap="square" rtlCol="0">
            <a:spAutoFit/>
          </a:bodyPr>
          <a:lstStyle/>
          <a:p>
            <a:r>
              <a:rPr lang="fr-FR" sz="1600" dirty="0"/>
              <a:t>Pipeline</a:t>
            </a:r>
          </a:p>
        </p:txBody>
      </p:sp>
      <p:sp>
        <p:nvSpPr>
          <p:cNvPr id="33" name="ZoneTexte 32">
            <a:extLst>
              <a:ext uri="{FF2B5EF4-FFF2-40B4-BE49-F238E27FC236}">
                <a16:creationId xmlns:a16="http://schemas.microsoft.com/office/drawing/2014/main" id="{FB5D5E83-F513-4648-9345-AB70C91B9E39}"/>
              </a:ext>
            </a:extLst>
          </p:cNvPr>
          <p:cNvSpPr txBox="1"/>
          <p:nvPr/>
        </p:nvSpPr>
        <p:spPr>
          <a:xfrm>
            <a:off x="2427043" y="4463635"/>
            <a:ext cx="7757445" cy="923330"/>
          </a:xfrm>
          <a:prstGeom prst="rect">
            <a:avLst/>
          </a:prstGeom>
          <a:noFill/>
        </p:spPr>
        <p:txBody>
          <a:bodyPr wrap="none" rtlCol="0">
            <a:spAutoFit/>
          </a:bodyPr>
          <a:lstStyle/>
          <a:p>
            <a:pPr marL="285750" indent="-285750">
              <a:buFont typeface="Wingdings" pitchFamily="2" charset="2"/>
              <a:buChar char="q"/>
            </a:pPr>
            <a:r>
              <a:rPr lang="fr-FR" dirty="0"/>
              <a:t>Polynomial Feature et SelectKbest n’améliorent pas la performance de prédiction</a:t>
            </a:r>
          </a:p>
          <a:p>
            <a:pPr marL="285750" indent="-285750">
              <a:buFont typeface="Wingdings" pitchFamily="2" charset="2"/>
              <a:buChar char="q"/>
            </a:pPr>
            <a:r>
              <a:rPr lang="fr-FR" dirty="0"/>
              <a:t>PCA diminue la performance</a:t>
            </a:r>
          </a:p>
          <a:p>
            <a:r>
              <a:rPr lang="fr-FR" dirty="0">
                <a:sym typeface="Wingdings" pitchFamily="2" charset="2"/>
              </a:rPr>
              <a:t> Il ne faut pas utiliser ces méthode Feature Engineering</a:t>
            </a:r>
            <a:endParaRPr lang="fr-FR" dirty="0"/>
          </a:p>
        </p:txBody>
      </p:sp>
      <p:cxnSp>
        <p:nvCxnSpPr>
          <p:cNvPr id="6" name="Connecteur droit 5">
            <a:extLst>
              <a:ext uri="{FF2B5EF4-FFF2-40B4-BE49-F238E27FC236}">
                <a16:creationId xmlns:a16="http://schemas.microsoft.com/office/drawing/2014/main" id="{E3AEAF8C-A880-CD44-8ED3-C8F1F3229F62}"/>
              </a:ext>
            </a:extLst>
          </p:cNvPr>
          <p:cNvCxnSpPr/>
          <p:nvPr/>
        </p:nvCxnSpPr>
        <p:spPr>
          <a:xfrm>
            <a:off x="5146129" y="2384854"/>
            <a:ext cx="2490347" cy="12657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D03EF8A2-206A-F643-9347-5220A3D62370}"/>
              </a:ext>
            </a:extLst>
          </p:cNvPr>
          <p:cNvCxnSpPr>
            <a:cxnSpLocks/>
          </p:cNvCxnSpPr>
          <p:nvPr/>
        </p:nvCxnSpPr>
        <p:spPr>
          <a:xfrm flipH="1">
            <a:off x="5146129" y="2384853"/>
            <a:ext cx="2455614" cy="12657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D0299376-CB36-E843-8414-20D7CE8F6FF4}"/>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721551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EE9A9CF7-85ED-B347-83B7-A9756B4938D8}"/>
              </a:ext>
            </a:extLst>
          </p:cNvPr>
          <p:cNvPicPr>
            <a:picLocks noChangeAspect="1"/>
          </p:cNvPicPr>
          <p:nvPr/>
        </p:nvPicPr>
        <p:blipFill>
          <a:blip r:embed="rId3"/>
          <a:stretch>
            <a:fillRect/>
          </a:stretch>
        </p:blipFill>
        <p:spPr>
          <a:xfrm>
            <a:off x="951470" y="1627200"/>
            <a:ext cx="4458833" cy="3603600"/>
          </a:xfrm>
          <a:prstGeom prst="rect">
            <a:avLst/>
          </a:prstGeom>
        </p:spPr>
      </p:pic>
      <p:pic>
        <p:nvPicPr>
          <p:cNvPr id="7" name="Image 6">
            <a:extLst>
              <a:ext uri="{FF2B5EF4-FFF2-40B4-BE49-F238E27FC236}">
                <a16:creationId xmlns:a16="http://schemas.microsoft.com/office/drawing/2014/main" id="{FE834621-4095-B14A-85D9-722F72C6F18D}"/>
              </a:ext>
            </a:extLst>
          </p:cNvPr>
          <p:cNvPicPr>
            <a:picLocks noChangeAspect="1"/>
          </p:cNvPicPr>
          <p:nvPr/>
        </p:nvPicPr>
        <p:blipFill>
          <a:blip r:embed="rId4"/>
          <a:stretch>
            <a:fillRect/>
          </a:stretch>
        </p:blipFill>
        <p:spPr>
          <a:xfrm>
            <a:off x="5948958" y="1627200"/>
            <a:ext cx="4842610" cy="3603600"/>
          </a:xfrm>
          <a:prstGeom prst="rect">
            <a:avLst/>
          </a:prstGeom>
        </p:spPr>
      </p:pic>
      <p:sp>
        <p:nvSpPr>
          <p:cNvPr id="9" name="Titre 1">
            <a:extLst>
              <a:ext uri="{FF2B5EF4-FFF2-40B4-BE49-F238E27FC236}">
                <a16:creationId xmlns:a16="http://schemas.microsoft.com/office/drawing/2014/main" id="{167F64A5-7EE7-D04E-B6E3-A60BC59ABCE5}"/>
              </a:ext>
            </a:extLst>
          </p:cNvPr>
          <p:cNvSpPr txBox="1">
            <a:spLocks/>
          </p:cNvSpPr>
          <p:nvPr/>
        </p:nvSpPr>
        <p:spPr>
          <a:xfrm>
            <a:off x="864053" y="697282"/>
            <a:ext cx="11023147" cy="993707"/>
          </a:xfrm>
          <a:prstGeom prst="rect">
            <a:avLst/>
          </a:prstGeom>
        </p:spPr>
        <p:txBody>
          <a:bodyPr anchor="t">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b="1" dirty="0">
                <a:solidFill>
                  <a:schemeClr val="tx2"/>
                </a:solidFill>
              </a:rPr>
              <a:t>Comparer les modèles</a:t>
            </a:r>
          </a:p>
        </p:txBody>
      </p:sp>
      <p:sp>
        <p:nvSpPr>
          <p:cNvPr id="10" name="ZoneTexte 9">
            <a:extLst>
              <a:ext uri="{FF2B5EF4-FFF2-40B4-BE49-F238E27FC236}">
                <a16:creationId xmlns:a16="http://schemas.microsoft.com/office/drawing/2014/main" id="{D68A5F63-6C32-984C-A064-A5C08AA8197C}"/>
              </a:ext>
            </a:extLst>
          </p:cNvPr>
          <p:cNvSpPr txBox="1"/>
          <p:nvPr/>
        </p:nvSpPr>
        <p:spPr>
          <a:xfrm>
            <a:off x="3294053" y="5474044"/>
            <a:ext cx="5055615" cy="369332"/>
          </a:xfrm>
          <a:prstGeom prst="rect">
            <a:avLst/>
          </a:prstGeom>
          <a:noFill/>
        </p:spPr>
        <p:txBody>
          <a:bodyPr wrap="none" rtlCol="0">
            <a:spAutoFit/>
          </a:bodyPr>
          <a:lstStyle/>
          <a:p>
            <a:pPr marL="285750" indent="-285750">
              <a:buFont typeface="Wingdings" pitchFamily="2" charset="2"/>
              <a:buChar char="q"/>
            </a:pPr>
            <a:r>
              <a:rPr lang="fr-FR" dirty="0"/>
              <a:t>Bagging offre le meilleur compromis score / temps</a:t>
            </a:r>
          </a:p>
        </p:txBody>
      </p:sp>
      <p:sp>
        <p:nvSpPr>
          <p:cNvPr id="2" name="Espace réservé du numéro de diapositive 1">
            <a:extLst>
              <a:ext uri="{FF2B5EF4-FFF2-40B4-BE49-F238E27FC236}">
                <a16:creationId xmlns:a16="http://schemas.microsoft.com/office/drawing/2014/main" id="{CF13232B-18CE-D34A-8A4A-2FA2A46CF500}"/>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2880552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321973-BDA9-1C49-B5FA-4603BAB781C7}"/>
              </a:ext>
            </a:extLst>
          </p:cNvPr>
          <p:cNvSpPr txBox="1">
            <a:spLocks/>
          </p:cNvSpPr>
          <p:nvPr/>
        </p:nvSpPr>
        <p:spPr>
          <a:xfrm>
            <a:off x="864053" y="697282"/>
            <a:ext cx="11023147" cy="993707"/>
          </a:xfrm>
          <a:prstGeom prst="rect">
            <a:avLst/>
          </a:prstGeom>
        </p:spPr>
        <p:txBody>
          <a:bodyPr anchor="t">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endParaRPr lang="fr-FR" b="1" dirty="0">
              <a:solidFill>
                <a:schemeClr val="tx2"/>
              </a:solidFill>
            </a:endParaRPr>
          </a:p>
        </p:txBody>
      </p:sp>
      <p:sp>
        <p:nvSpPr>
          <p:cNvPr id="4" name="Titre 1">
            <a:extLst>
              <a:ext uri="{FF2B5EF4-FFF2-40B4-BE49-F238E27FC236}">
                <a16:creationId xmlns:a16="http://schemas.microsoft.com/office/drawing/2014/main" id="{46A8CC69-895A-564F-9443-2FAEC1346E55}"/>
              </a:ext>
            </a:extLst>
          </p:cNvPr>
          <p:cNvSpPr txBox="1">
            <a:spLocks/>
          </p:cNvSpPr>
          <p:nvPr/>
        </p:nvSpPr>
        <p:spPr>
          <a:xfrm>
            <a:off x="1016453" y="849682"/>
            <a:ext cx="11023147" cy="993707"/>
          </a:xfrm>
          <a:prstGeom prst="rect">
            <a:avLst/>
          </a:prstGeom>
        </p:spPr>
        <p:txBody>
          <a:bodyPr anchor="t">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b="1" dirty="0">
                <a:solidFill>
                  <a:schemeClr val="tx2"/>
                </a:solidFill>
              </a:rPr>
              <a:t>Etudier l’</a:t>
            </a:r>
            <a:r>
              <a:rPr lang="fr-FR" b="1" dirty="0" err="1">
                <a:solidFill>
                  <a:schemeClr val="tx2"/>
                </a:solidFill>
              </a:rPr>
              <a:t>overfitting</a:t>
            </a:r>
            <a:r>
              <a:rPr lang="fr-FR" b="1" dirty="0">
                <a:solidFill>
                  <a:schemeClr val="tx2"/>
                </a:solidFill>
              </a:rPr>
              <a:t> (Validation </a:t>
            </a:r>
            <a:r>
              <a:rPr lang="fr-FR" b="1" dirty="0" err="1">
                <a:solidFill>
                  <a:schemeClr val="tx2"/>
                </a:solidFill>
              </a:rPr>
              <a:t>Curve</a:t>
            </a:r>
            <a:r>
              <a:rPr lang="fr-FR" b="1" dirty="0">
                <a:solidFill>
                  <a:schemeClr val="tx2"/>
                </a:solidFill>
              </a:rPr>
              <a:t>)</a:t>
            </a:r>
          </a:p>
        </p:txBody>
      </p:sp>
      <p:pic>
        <p:nvPicPr>
          <p:cNvPr id="6" name="Image 5">
            <a:extLst>
              <a:ext uri="{FF2B5EF4-FFF2-40B4-BE49-F238E27FC236}">
                <a16:creationId xmlns:a16="http://schemas.microsoft.com/office/drawing/2014/main" id="{8A733C54-33B2-2F46-A7DA-DD543D6E060A}"/>
              </a:ext>
            </a:extLst>
          </p:cNvPr>
          <p:cNvPicPr>
            <a:picLocks noChangeAspect="1"/>
          </p:cNvPicPr>
          <p:nvPr/>
        </p:nvPicPr>
        <p:blipFill>
          <a:blip r:embed="rId3"/>
          <a:stretch>
            <a:fillRect/>
          </a:stretch>
        </p:blipFill>
        <p:spPr>
          <a:xfrm>
            <a:off x="8045160" y="1995789"/>
            <a:ext cx="3115177" cy="2520000"/>
          </a:xfrm>
          <a:prstGeom prst="rect">
            <a:avLst/>
          </a:prstGeom>
        </p:spPr>
      </p:pic>
      <p:pic>
        <p:nvPicPr>
          <p:cNvPr id="8" name="Image 7">
            <a:extLst>
              <a:ext uri="{FF2B5EF4-FFF2-40B4-BE49-F238E27FC236}">
                <a16:creationId xmlns:a16="http://schemas.microsoft.com/office/drawing/2014/main" id="{A73D562A-E176-534A-BFEB-A26EBEA6F34E}"/>
              </a:ext>
            </a:extLst>
          </p:cNvPr>
          <p:cNvPicPr>
            <a:picLocks noChangeAspect="1"/>
          </p:cNvPicPr>
          <p:nvPr/>
        </p:nvPicPr>
        <p:blipFill>
          <a:blip r:embed="rId4"/>
          <a:stretch>
            <a:fillRect/>
          </a:stretch>
        </p:blipFill>
        <p:spPr>
          <a:xfrm>
            <a:off x="4665007" y="1995789"/>
            <a:ext cx="3154809" cy="2520000"/>
          </a:xfrm>
          <a:prstGeom prst="rect">
            <a:avLst/>
          </a:prstGeom>
        </p:spPr>
      </p:pic>
      <p:pic>
        <p:nvPicPr>
          <p:cNvPr id="10" name="Image 9">
            <a:extLst>
              <a:ext uri="{FF2B5EF4-FFF2-40B4-BE49-F238E27FC236}">
                <a16:creationId xmlns:a16="http://schemas.microsoft.com/office/drawing/2014/main" id="{D5F26FCD-4BE3-234E-AA6A-F640C4A46C54}"/>
              </a:ext>
            </a:extLst>
          </p:cNvPr>
          <p:cNvPicPr>
            <a:picLocks noChangeAspect="1"/>
          </p:cNvPicPr>
          <p:nvPr/>
        </p:nvPicPr>
        <p:blipFill>
          <a:blip r:embed="rId5"/>
          <a:stretch>
            <a:fillRect/>
          </a:stretch>
        </p:blipFill>
        <p:spPr>
          <a:xfrm>
            <a:off x="1316917" y="1995789"/>
            <a:ext cx="3122747" cy="2520000"/>
          </a:xfrm>
          <a:prstGeom prst="rect">
            <a:avLst/>
          </a:prstGeom>
        </p:spPr>
      </p:pic>
      <p:sp>
        <p:nvSpPr>
          <p:cNvPr id="11" name="ZoneTexte 10">
            <a:extLst>
              <a:ext uri="{FF2B5EF4-FFF2-40B4-BE49-F238E27FC236}">
                <a16:creationId xmlns:a16="http://schemas.microsoft.com/office/drawing/2014/main" id="{96A2FA74-5E83-4449-9BEE-9FE339D88ACA}"/>
              </a:ext>
            </a:extLst>
          </p:cNvPr>
          <p:cNvSpPr txBox="1"/>
          <p:nvPr/>
        </p:nvSpPr>
        <p:spPr>
          <a:xfrm>
            <a:off x="2409569" y="4727308"/>
            <a:ext cx="3502497" cy="1107996"/>
          </a:xfrm>
          <a:prstGeom prst="rect">
            <a:avLst/>
          </a:prstGeom>
          <a:noFill/>
        </p:spPr>
        <p:txBody>
          <a:bodyPr wrap="none" rtlCol="0">
            <a:spAutoFit/>
          </a:bodyPr>
          <a:lstStyle/>
          <a:p>
            <a:pPr marL="285750" indent="-285750">
              <a:buFont typeface="Wingdings" pitchFamily="2" charset="2"/>
              <a:buChar char="q"/>
            </a:pPr>
            <a:r>
              <a:rPr lang="fr-FR" dirty="0"/>
              <a:t>Hyperparamètres plus optimisées:</a:t>
            </a:r>
          </a:p>
          <a:p>
            <a:pPr marL="1200150" lvl="2" indent="-285750">
              <a:buFont typeface="Wingdings" pitchFamily="2" charset="2"/>
              <a:buChar char="Ø"/>
            </a:pPr>
            <a:r>
              <a:rPr lang="fr-FR" sz="1600" dirty="0"/>
              <a:t>n_estimators = 50</a:t>
            </a:r>
          </a:p>
          <a:p>
            <a:pPr marL="1200150" lvl="2" indent="-285750">
              <a:buFont typeface="Wingdings" pitchFamily="2" charset="2"/>
              <a:buChar char="Ø"/>
            </a:pPr>
            <a:r>
              <a:rPr lang="fr-FR" sz="1600" dirty="0"/>
              <a:t>max_samples = 1</a:t>
            </a:r>
          </a:p>
          <a:p>
            <a:pPr marL="1200150" lvl="2" indent="-285750">
              <a:buFont typeface="Wingdings" pitchFamily="2" charset="2"/>
              <a:buChar char="Ø"/>
            </a:pPr>
            <a:r>
              <a:rPr lang="fr-FR" sz="1600" dirty="0"/>
              <a:t>Max_features = 1</a:t>
            </a:r>
          </a:p>
        </p:txBody>
      </p:sp>
      <p:sp>
        <p:nvSpPr>
          <p:cNvPr id="3" name="Espace réservé du numéro de diapositive 2">
            <a:extLst>
              <a:ext uri="{FF2B5EF4-FFF2-40B4-BE49-F238E27FC236}">
                <a16:creationId xmlns:a16="http://schemas.microsoft.com/office/drawing/2014/main" id="{D7FD4CAB-1F09-9E4E-A64D-0274C8A78A1E}"/>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220023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1C4C16-F531-8A4B-BF1D-2BA4E35E6823}"/>
              </a:ext>
            </a:extLst>
          </p:cNvPr>
          <p:cNvSpPr txBox="1">
            <a:spLocks/>
          </p:cNvSpPr>
          <p:nvPr/>
        </p:nvSpPr>
        <p:spPr>
          <a:xfrm>
            <a:off x="921926" y="720431"/>
            <a:ext cx="10861101" cy="993707"/>
          </a:xfrm>
          <a:prstGeom prst="rect">
            <a:avLst/>
          </a:prstGeom>
        </p:spPr>
        <p:txBody>
          <a:bodyPr anchor="t">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b="1" dirty="0">
                <a:solidFill>
                  <a:schemeClr val="tx2"/>
                </a:solidFill>
              </a:rPr>
              <a:t>Learning curve de modèle Bagging</a:t>
            </a:r>
          </a:p>
        </p:txBody>
      </p:sp>
      <p:sp>
        <p:nvSpPr>
          <p:cNvPr id="5" name="ZoneTexte 4">
            <a:extLst>
              <a:ext uri="{FF2B5EF4-FFF2-40B4-BE49-F238E27FC236}">
                <a16:creationId xmlns:a16="http://schemas.microsoft.com/office/drawing/2014/main" id="{8E86C43C-4AE4-7043-B8E7-1369D19F70B3}"/>
              </a:ext>
            </a:extLst>
          </p:cNvPr>
          <p:cNvSpPr txBox="1"/>
          <p:nvPr/>
        </p:nvSpPr>
        <p:spPr>
          <a:xfrm>
            <a:off x="2738369" y="4823637"/>
            <a:ext cx="7332387" cy="1299715"/>
          </a:xfrm>
          <a:prstGeom prst="rect">
            <a:avLst/>
          </a:prstGeom>
          <a:noFill/>
        </p:spPr>
        <p:txBody>
          <a:bodyPr wrap="square" rtlCol="0">
            <a:spAutoFit/>
          </a:bodyPr>
          <a:lstStyle/>
          <a:p>
            <a:pPr marL="285750" indent="-285750">
              <a:lnSpc>
                <a:spcPct val="150000"/>
              </a:lnSpc>
              <a:buFont typeface="Wingdings" pitchFamily="2" charset="2"/>
              <a:buChar char="q"/>
            </a:pPr>
            <a:r>
              <a:rPr lang="fr-FR" dirty="0"/>
              <a:t>Modèle Bagging avec les </a:t>
            </a:r>
            <a:r>
              <a:rPr lang="fr-FR" dirty="0" err="1"/>
              <a:t>hyperparamètres</a:t>
            </a:r>
            <a:r>
              <a:rPr lang="fr-FR" dirty="0"/>
              <a:t> optimisées</a:t>
            </a:r>
          </a:p>
          <a:p>
            <a:pPr marL="285750" indent="-285750">
              <a:lnSpc>
                <a:spcPct val="150000"/>
              </a:lnSpc>
              <a:buFont typeface="Wingdings" pitchFamily="2" charset="2"/>
              <a:buChar char="q"/>
            </a:pPr>
            <a:r>
              <a:rPr lang="fr-FR" dirty="0"/>
              <a:t>La courbe de ‘validation score’ atteint un plateau avec cette donnée</a:t>
            </a:r>
          </a:p>
          <a:p>
            <a:pPr>
              <a:lnSpc>
                <a:spcPct val="150000"/>
              </a:lnSpc>
            </a:pPr>
            <a:r>
              <a:rPr lang="fr-FR" dirty="0">
                <a:sym typeface="Wingdings" pitchFamily="2" charset="2"/>
              </a:rPr>
              <a:t> C’est inutile d’avoir plus de donnée</a:t>
            </a:r>
            <a:endParaRPr lang="fr-FR" dirty="0"/>
          </a:p>
        </p:txBody>
      </p:sp>
      <p:pic>
        <p:nvPicPr>
          <p:cNvPr id="4" name="Image 3">
            <a:extLst>
              <a:ext uri="{FF2B5EF4-FFF2-40B4-BE49-F238E27FC236}">
                <a16:creationId xmlns:a16="http://schemas.microsoft.com/office/drawing/2014/main" id="{EB1882F4-7E18-C442-9E87-03C01C01AD8E}"/>
              </a:ext>
            </a:extLst>
          </p:cNvPr>
          <p:cNvPicPr>
            <a:picLocks noChangeAspect="1"/>
          </p:cNvPicPr>
          <p:nvPr/>
        </p:nvPicPr>
        <p:blipFill rotWithShape="1">
          <a:blip r:embed="rId3"/>
          <a:srcRect t="3579"/>
          <a:stretch/>
        </p:blipFill>
        <p:spPr>
          <a:xfrm>
            <a:off x="3629459" y="1583558"/>
            <a:ext cx="4616052" cy="3240079"/>
          </a:xfrm>
          <a:prstGeom prst="rect">
            <a:avLst/>
          </a:prstGeom>
        </p:spPr>
      </p:pic>
      <p:sp>
        <p:nvSpPr>
          <p:cNvPr id="3" name="Espace réservé du numéro de diapositive 2">
            <a:extLst>
              <a:ext uri="{FF2B5EF4-FFF2-40B4-BE49-F238E27FC236}">
                <a16:creationId xmlns:a16="http://schemas.microsoft.com/office/drawing/2014/main" id="{0880AFA2-F9FF-EE4B-BE14-DA3B4314641B}"/>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2737749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E6EF27-C199-F046-8CE4-07885C1102B6}"/>
              </a:ext>
            </a:extLst>
          </p:cNvPr>
          <p:cNvSpPr txBox="1">
            <a:spLocks/>
          </p:cNvSpPr>
          <p:nvPr/>
        </p:nvSpPr>
        <p:spPr>
          <a:xfrm>
            <a:off x="921926" y="720431"/>
            <a:ext cx="10861101" cy="993707"/>
          </a:xfrm>
          <a:prstGeom prst="rect">
            <a:avLst/>
          </a:prstGeom>
        </p:spPr>
        <p:txBody>
          <a:bodyPr anchor="t">
            <a:normAutofit fontScale="775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b="1" dirty="0">
                <a:solidFill>
                  <a:schemeClr val="tx2"/>
                </a:solidFill>
              </a:rPr>
              <a:t>Prédiction de consommation d’énergie avec l’algorithme optimisé (Bagging)</a:t>
            </a:r>
          </a:p>
        </p:txBody>
      </p:sp>
      <p:pic>
        <p:nvPicPr>
          <p:cNvPr id="4" name="Image 3">
            <a:extLst>
              <a:ext uri="{FF2B5EF4-FFF2-40B4-BE49-F238E27FC236}">
                <a16:creationId xmlns:a16="http://schemas.microsoft.com/office/drawing/2014/main" id="{4F77EFFB-B031-EB4D-87DB-15A1D7A0A1AC}"/>
              </a:ext>
            </a:extLst>
          </p:cNvPr>
          <p:cNvPicPr>
            <a:picLocks noChangeAspect="1"/>
          </p:cNvPicPr>
          <p:nvPr/>
        </p:nvPicPr>
        <p:blipFill>
          <a:blip r:embed="rId3"/>
          <a:stretch>
            <a:fillRect/>
          </a:stretch>
        </p:blipFill>
        <p:spPr>
          <a:xfrm>
            <a:off x="5171961" y="2250307"/>
            <a:ext cx="6150609" cy="4046950"/>
          </a:xfrm>
          <a:prstGeom prst="rect">
            <a:avLst/>
          </a:prstGeom>
        </p:spPr>
      </p:pic>
      <p:pic>
        <p:nvPicPr>
          <p:cNvPr id="6" name="Image 5">
            <a:extLst>
              <a:ext uri="{FF2B5EF4-FFF2-40B4-BE49-F238E27FC236}">
                <a16:creationId xmlns:a16="http://schemas.microsoft.com/office/drawing/2014/main" id="{9B8DFFC6-FC65-6E41-AFA5-70A40B28252D}"/>
              </a:ext>
            </a:extLst>
          </p:cNvPr>
          <p:cNvPicPr>
            <a:picLocks noChangeAspect="1"/>
          </p:cNvPicPr>
          <p:nvPr/>
        </p:nvPicPr>
        <p:blipFill>
          <a:blip r:embed="rId4"/>
          <a:stretch>
            <a:fillRect/>
          </a:stretch>
        </p:blipFill>
        <p:spPr>
          <a:xfrm>
            <a:off x="1085168" y="3186919"/>
            <a:ext cx="3910373" cy="3110338"/>
          </a:xfrm>
          <a:prstGeom prst="rect">
            <a:avLst/>
          </a:prstGeom>
        </p:spPr>
      </p:pic>
      <p:pic>
        <p:nvPicPr>
          <p:cNvPr id="8" name="Image 7" descr="Une image contenant texte&#10;&#10;Description générée automatiquement">
            <a:extLst>
              <a:ext uri="{FF2B5EF4-FFF2-40B4-BE49-F238E27FC236}">
                <a16:creationId xmlns:a16="http://schemas.microsoft.com/office/drawing/2014/main" id="{0C1D5107-4B54-8C47-9168-9DEFF8232D80}"/>
              </a:ext>
            </a:extLst>
          </p:cNvPr>
          <p:cNvPicPr>
            <a:picLocks noChangeAspect="1"/>
          </p:cNvPicPr>
          <p:nvPr/>
        </p:nvPicPr>
        <p:blipFill rotWithShape="1">
          <a:blip r:embed="rId5"/>
          <a:srcRect r="62121" b="81325"/>
          <a:stretch/>
        </p:blipFill>
        <p:spPr>
          <a:xfrm>
            <a:off x="1248412" y="1714138"/>
            <a:ext cx="3583887" cy="479074"/>
          </a:xfrm>
          <a:prstGeom prst="rect">
            <a:avLst/>
          </a:prstGeom>
        </p:spPr>
      </p:pic>
      <p:pic>
        <p:nvPicPr>
          <p:cNvPr id="9" name="Image 8" descr="Une image contenant texte&#10;&#10;Description générée automatiquement">
            <a:extLst>
              <a:ext uri="{FF2B5EF4-FFF2-40B4-BE49-F238E27FC236}">
                <a16:creationId xmlns:a16="http://schemas.microsoft.com/office/drawing/2014/main" id="{AA83AF4C-A3E6-1347-A088-3F81CA3406B9}"/>
              </a:ext>
            </a:extLst>
          </p:cNvPr>
          <p:cNvPicPr>
            <a:picLocks noChangeAspect="1"/>
          </p:cNvPicPr>
          <p:nvPr/>
        </p:nvPicPr>
        <p:blipFill rotWithShape="1">
          <a:blip r:embed="rId5"/>
          <a:srcRect l="62668" t="22037" r="-108" b="63869"/>
          <a:stretch/>
        </p:blipFill>
        <p:spPr>
          <a:xfrm>
            <a:off x="1248412" y="2185588"/>
            <a:ext cx="3542440" cy="361572"/>
          </a:xfrm>
          <a:prstGeom prst="rect">
            <a:avLst/>
          </a:prstGeom>
        </p:spPr>
      </p:pic>
      <p:pic>
        <p:nvPicPr>
          <p:cNvPr id="10" name="Image 9" descr="Une image contenant texte&#10;&#10;Description générée automatiquement">
            <a:extLst>
              <a:ext uri="{FF2B5EF4-FFF2-40B4-BE49-F238E27FC236}">
                <a16:creationId xmlns:a16="http://schemas.microsoft.com/office/drawing/2014/main" id="{13181C70-73F4-9C42-AC86-6DC3E014D9F1}"/>
              </a:ext>
            </a:extLst>
          </p:cNvPr>
          <p:cNvPicPr>
            <a:picLocks noChangeAspect="1"/>
          </p:cNvPicPr>
          <p:nvPr/>
        </p:nvPicPr>
        <p:blipFill rotWithShape="1">
          <a:blip r:embed="rId5"/>
          <a:srcRect l="62173" t="55941" r="387" b="29965"/>
          <a:stretch/>
        </p:blipFill>
        <p:spPr>
          <a:xfrm>
            <a:off x="1204748" y="2493338"/>
            <a:ext cx="3542440" cy="361572"/>
          </a:xfrm>
          <a:prstGeom prst="rect">
            <a:avLst/>
          </a:prstGeom>
        </p:spPr>
      </p:pic>
      <p:sp>
        <p:nvSpPr>
          <p:cNvPr id="3" name="Espace réservé du numéro de diapositive 2">
            <a:extLst>
              <a:ext uri="{FF2B5EF4-FFF2-40B4-BE49-F238E27FC236}">
                <a16:creationId xmlns:a16="http://schemas.microsoft.com/office/drawing/2014/main" id="{5A85B853-A6FA-5D40-B723-F7933B19527B}"/>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265526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76C89D-7FC3-2E4E-804E-3A55A1763DF6}"/>
              </a:ext>
            </a:extLst>
          </p:cNvPr>
          <p:cNvSpPr txBox="1">
            <a:spLocks/>
          </p:cNvSpPr>
          <p:nvPr/>
        </p:nvSpPr>
        <p:spPr>
          <a:xfrm>
            <a:off x="921926" y="720431"/>
            <a:ext cx="10861101" cy="993707"/>
          </a:xfrm>
          <a:prstGeom prst="rect">
            <a:avLst/>
          </a:prstGeom>
        </p:spPr>
        <p:txBody>
          <a:bodyPr anchor="t">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b="1" dirty="0">
                <a:solidFill>
                  <a:schemeClr val="tx2"/>
                </a:solidFill>
              </a:rPr>
              <a:t>Prédiction de l’émission CO</a:t>
            </a:r>
            <a:r>
              <a:rPr lang="fr-FR" b="1" baseline="-25000" dirty="0">
                <a:solidFill>
                  <a:schemeClr val="tx2"/>
                </a:solidFill>
              </a:rPr>
              <a:t>2</a:t>
            </a:r>
          </a:p>
        </p:txBody>
      </p:sp>
      <p:pic>
        <p:nvPicPr>
          <p:cNvPr id="4" name="Image 3">
            <a:extLst>
              <a:ext uri="{FF2B5EF4-FFF2-40B4-BE49-F238E27FC236}">
                <a16:creationId xmlns:a16="http://schemas.microsoft.com/office/drawing/2014/main" id="{FC7A8720-6C6D-854D-8CC1-77BFDE354722}"/>
              </a:ext>
            </a:extLst>
          </p:cNvPr>
          <p:cNvPicPr>
            <a:picLocks noChangeAspect="1"/>
          </p:cNvPicPr>
          <p:nvPr/>
        </p:nvPicPr>
        <p:blipFill>
          <a:blip r:embed="rId3"/>
          <a:stretch>
            <a:fillRect/>
          </a:stretch>
        </p:blipFill>
        <p:spPr>
          <a:xfrm>
            <a:off x="6352476" y="1582604"/>
            <a:ext cx="4820157" cy="3692791"/>
          </a:xfrm>
          <a:prstGeom prst="rect">
            <a:avLst/>
          </a:prstGeom>
        </p:spPr>
      </p:pic>
      <p:pic>
        <p:nvPicPr>
          <p:cNvPr id="6" name="Image 5">
            <a:extLst>
              <a:ext uri="{FF2B5EF4-FFF2-40B4-BE49-F238E27FC236}">
                <a16:creationId xmlns:a16="http://schemas.microsoft.com/office/drawing/2014/main" id="{E0553152-26A4-5E46-AC40-D7AF98C53388}"/>
              </a:ext>
            </a:extLst>
          </p:cNvPr>
          <p:cNvPicPr>
            <a:picLocks noChangeAspect="1"/>
          </p:cNvPicPr>
          <p:nvPr/>
        </p:nvPicPr>
        <p:blipFill>
          <a:blip r:embed="rId4"/>
          <a:stretch>
            <a:fillRect/>
          </a:stretch>
        </p:blipFill>
        <p:spPr>
          <a:xfrm>
            <a:off x="1213705" y="1595920"/>
            <a:ext cx="4882295" cy="3666160"/>
          </a:xfrm>
          <a:prstGeom prst="rect">
            <a:avLst/>
          </a:prstGeom>
        </p:spPr>
      </p:pic>
      <p:sp>
        <p:nvSpPr>
          <p:cNvPr id="7" name="ZoneTexte 6">
            <a:extLst>
              <a:ext uri="{FF2B5EF4-FFF2-40B4-BE49-F238E27FC236}">
                <a16:creationId xmlns:a16="http://schemas.microsoft.com/office/drawing/2014/main" id="{DC072EC0-C713-F74D-BF4C-48A16CDA5F00}"/>
              </a:ext>
            </a:extLst>
          </p:cNvPr>
          <p:cNvSpPr txBox="1"/>
          <p:nvPr/>
        </p:nvSpPr>
        <p:spPr>
          <a:xfrm>
            <a:off x="3294053" y="5474044"/>
            <a:ext cx="5055615" cy="369332"/>
          </a:xfrm>
          <a:prstGeom prst="rect">
            <a:avLst/>
          </a:prstGeom>
          <a:noFill/>
        </p:spPr>
        <p:txBody>
          <a:bodyPr wrap="none" rtlCol="0">
            <a:spAutoFit/>
          </a:bodyPr>
          <a:lstStyle/>
          <a:p>
            <a:pPr marL="285750" indent="-285750">
              <a:buFont typeface="Wingdings" pitchFamily="2" charset="2"/>
              <a:buChar char="q"/>
            </a:pPr>
            <a:r>
              <a:rPr lang="fr-FR" dirty="0"/>
              <a:t>Bagging offre le meilleur compromis score / temps</a:t>
            </a:r>
          </a:p>
        </p:txBody>
      </p:sp>
      <p:sp>
        <p:nvSpPr>
          <p:cNvPr id="3" name="Espace réservé du numéro de diapositive 2">
            <a:extLst>
              <a:ext uri="{FF2B5EF4-FFF2-40B4-BE49-F238E27FC236}">
                <a16:creationId xmlns:a16="http://schemas.microsoft.com/office/drawing/2014/main" id="{388A03B7-016D-FB47-ACD9-1954953B9AB5}"/>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118774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321973-BDA9-1C49-B5FA-4603BAB781C7}"/>
              </a:ext>
            </a:extLst>
          </p:cNvPr>
          <p:cNvSpPr txBox="1">
            <a:spLocks/>
          </p:cNvSpPr>
          <p:nvPr/>
        </p:nvSpPr>
        <p:spPr>
          <a:xfrm>
            <a:off x="864053" y="697282"/>
            <a:ext cx="11023147" cy="993707"/>
          </a:xfrm>
          <a:prstGeom prst="rect">
            <a:avLst/>
          </a:prstGeom>
        </p:spPr>
        <p:txBody>
          <a:bodyPr anchor="t">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endParaRPr lang="fr-FR" b="1" dirty="0">
              <a:solidFill>
                <a:schemeClr val="tx2"/>
              </a:solidFill>
            </a:endParaRPr>
          </a:p>
        </p:txBody>
      </p:sp>
      <p:sp>
        <p:nvSpPr>
          <p:cNvPr id="4" name="Titre 1">
            <a:extLst>
              <a:ext uri="{FF2B5EF4-FFF2-40B4-BE49-F238E27FC236}">
                <a16:creationId xmlns:a16="http://schemas.microsoft.com/office/drawing/2014/main" id="{46A8CC69-895A-564F-9443-2FAEC1346E55}"/>
              </a:ext>
            </a:extLst>
          </p:cNvPr>
          <p:cNvSpPr txBox="1">
            <a:spLocks/>
          </p:cNvSpPr>
          <p:nvPr/>
        </p:nvSpPr>
        <p:spPr>
          <a:xfrm>
            <a:off x="1016453" y="849682"/>
            <a:ext cx="11023147" cy="993707"/>
          </a:xfrm>
          <a:prstGeom prst="rect">
            <a:avLst/>
          </a:prstGeom>
        </p:spPr>
        <p:txBody>
          <a:bodyPr anchor="t">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b="1" dirty="0">
                <a:solidFill>
                  <a:schemeClr val="tx2"/>
                </a:solidFill>
              </a:rPr>
              <a:t>Etudier l’</a:t>
            </a:r>
            <a:r>
              <a:rPr lang="fr-FR" b="1" dirty="0" err="1">
                <a:solidFill>
                  <a:schemeClr val="tx2"/>
                </a:solidFill>
              </a:rPr>
              <a:t>overfitting</a:t>
            </a:r>
            <a:r>
              <a:rPr lang="fr-FR" b="1" dirty="0">
                <a:solidFill>
                  <a:schemeClr val="tx2"/>
                </a:solidFill>
              </a:rPr>
              <a:t> (Validation </a:t>
            </a:r>
            <a:r>
              <a:rPr lang="fr-FR" b="1" dirty="0" err="1">
                <a:solidFill>
                  <a:schemeClr val="tx2"/>
                </a:solidFill>
              </a:rPr>
              <a:t>Curve</a:t>
            </a:r>
            <a:r>
              <a:rPr lang="fr-FR" b="1" dirty="0">
                <a:solidFill>
                  <a:schemeClr val="tx2"/>
                </a:solidFill>
              </a:rPr>
              <a:t>)</a:t>
            </a:r>
          </a:p>
        </p:txBody>
      </p:sp>
      <p:sp>
        <p:nvSpPr>
          <p:cNvPr id="11" name="ZoneTexte 10">
            <a:extLst>
              <a:ext uri="{FF2B5EF4-FFF2-40B4-BE49-F238E27FC236}">
                <a16:creationId xmlns:a16="http://schemas.microsoft.com/office/drawing/2014/main" id="{96A2FA74-5E83-4449-9BEE-9FE339D88ACA}"/>
              </a:ext>
            </a:extLst>
          </p:cNvPr>
          <p:cNvSpPr txBox="1"/>
          <p:nvPr/>
        </p:nvSpPr>
        <p:spPr>
          <a:xfrm>
            <a:off x="2409569" y="4727308"/>
            <a:ext cx="3502497" cy="1107996"/>
          </a:xfrm>
          <a:prstGeom prst="rect">
            <a:avLst/>
          </a:prstGeom>
          <a:noFill/>
        </p:spPr>
        <p:txBody>
          <a:bodyPr wrap="none" rtlCol="0">
            <a:spAutoFit/>
          </a:bodyPr>
          <a:lstStyle/>
          <a:p>
            <a:pPr marL="285750" indent="-285750">
              <a:buFont typeface="Wingdings" pitchFamily="2" charset="2"/>
              <a:buChar char="q"/>
            </a:pPr>
            <a:r>
              <a:rPr lang="fr-FR" dirty="0"/>
              <a:t>Hyperparamètres plus optimisées:</a:t>
            </a:r>
          </a:p>
          <a:p>
            <a:pPr marL="1200150" lvl="2" indent="-285750">
              <a:buFont typeface="Wingdings" pitchFamily="2" charset="2"/>
              <a:buChar char="Ø"/>
            </a:pPr>
            <a:r>
              <a:rPr lang="fr-FR" sz="1600" dirty="0"/>
              <a:t>n_estimators = 100</a:t>
            </a:r>
          </a:p>
          <a:p>
            <a:pPr marL="1200150" lvl="2" indent="-285750">
              <a:buFont typeface="Wingdings" pitchFamily="2" charset="2"/>
              <a:buChar char="Ø"/>
            </a:pPr>
            <a:r>
              <a:rPr lang="fr-FR" sz="1600" dirty="0"/>
              <a:t>max_samples = 1</a:t>
            </a:r>
          </a:p>
          <a:p>
            <a:pPr marL="1200150" lvl="2" indent="-285750">
              <a:buFont typeface="Wingdings" pitchFamily="2" charset="2"/>
              <a:buChar char="Ø"/>
            </a:pPr>
            <a:r>
              <a:rPr lang="fr-FR" sz="1600" dirty="0"/>
              <a:t>Max_features = 1</a:t>
            </a:r>
          </a:p>
        </p:txBody>
      </p:sp>
      <p:pic>
        <p:nvPicPr>
          <p:cNvPr id="5" name="Image 4">
            <a:extLst>
              <a:ext uri="{FF2B5EF4-FFF2-40B4-BE49-F238E27FC236}">
                <a16:creationId xmlns:a16="http://schemas.microsoft.com/office/drawing/2014/main" id="{19EDF76F-B9DB-CC44-8852-F49C4D758AA7}"/>
              </a:ext>
            </a:extLst>
          </p:cNvPr>
          <p:cNvPicPr>
            <a:picLocks noChangeAspect="1"/>
          </p:cNvPicPr>
          <p:nvPr/>
        </p:nvPicPr>
        <p:blipFill>
          <a:blip r:embed="rId3"/>
          <a:stretch>
            <a:fillRect/>
          </a:stretch>
        </p:blipFill>
        <p:spPr>
          <a:xfrm>
            <a:off x="8020638" y="1690989"/>
            <a:ext cx="3154909" cy="2520000"/>
          </a:xfrm>
          <a:prstGeom prst="rect">
            <a:avLst/>
          </a:prstGeom>
        </p:spPr>
      </p:pic>
      <p:pic>
        <p:nvPicPr>
          <p:cNvPr id="9" name="Image 8">
            <a:extLst>
              <a:ext uri="{FF2B5EF4-FFF2-40B4-BE49-F238E27FC236}">
                <a16:creationId xmlns:a16="http://schemas.microsoft.com/office/drawing/2014/main" id="{432791AC-7FCC-9B4F-AE40-9D630FFDC030}"/>
              </a:ext>
            </a:extLst>
          </p:cNvPr>
          <p:cNvPicPr>
            <a:picLocks noChangeAspect="1"/>
          </p:cNvPicPr>
          <p:nvPr/>
        </p:nvPicPr>
        <p:blipFill>
          <a:blip r:embed="rId4"/>
          <a:stretch>
            <a:fillRect/>
          </a:stretch>
        </p:blipFill>
        <p:spPr>
          <a:xfrm>
            <a:off x="4503411" y="1690989"/>
            <a:ext cx="3185178" cy="2520000"/>
          </a:xfrm>
          <a:prstGeom prst="rect">
            <a:avLst/>
          </a:prstGeom>
        </p:spPr>
      </p:pic>
      <p:pic>
        <p:nvPicPr>
          <p:cNvPr id="15" name="Image 14">
            <a:extLst>
              <a:ext uri="{FF2B5EF4-FFF2-40B4-BE49-F238E27FC236}">
                <a16:creationId xmlns:a16="http://schemas.microsoft.com/office/drawing/2014/main" id="{CE780EC4-84BF-3E42-9445-168625AE62DD}"/>
              </a:ext>
            </a:extLst>
          </p:cNvPr>
          <p:cNvPicPr>
            <a:picLocks noChangeAspect="1"/>
          </p:cNvPicPr>
          <p:nvPr/>
        </p:nvPicPr>
        <p:blipFill>
          <a:blip r:embed="rId5"/>
          <a:stretch>
            <a:fillRect/>
          </a:stretch>
        </p:blipFill>
        <p:spPr>
          <a:xfrm>
            <a:off x="1016453" y="1690989"/>
            <a:ext cx="3218549" cy="2520000"/>
          </a:xfrm>
          <a:prstGeom prst="rect">
            <a:avLst/>
          </a:prstGeom>
        </p:spPr>
      </p:pic>
      <p:sp>
        <p:nvSpPr>
          <p:cNvPr id="3" name="Espace réservé du numéro de diapositive 2">
            <a:extLst>
              <a:ext uri="{FF2B5EF4-FFF2-40B4-BE49-F238E27FC236}">
                <a16:creationId xmlns:a16="http://schemas.microsoft.com/office/drawing/2014/main" id="{7B64B5E3-BE66-E040-89E2-FAC5C38AE56B}"/>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2152464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1C4C16-F531-8A4B-BF1D-2BA4E35E6823}"/>
              </a:ext>
            </a:extLst>
          </p:cNvPr>
          <p:cNvSpPr txBox="1">
            <a:spLocks/>
          </p:cNvSpPr>
          <p:nvPr/>
        </p:nvSpPr>
        <p:spPr>
          <a:xfrm>
            <a:off x="921926" y="720431"/>
            <a:ext cx="10861101" cy="993707"/>
          </a:xfrm>
          <a:prstGeom prst="rect">
            <a:avLst/>
          </a:prstGeom>
        </p:spPr>
        <p:txBody>
          <a:bodyPr anchor="t">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b="1" dirty="0">
                <a:solidFill>
                  <a:schemeClr val="tx2"/>
                </a:solidFill>
              </a:rPr>
              <a:t>Learning curve de modèle Bagging</a:t>
            </a:r>
          </a:p>
        </p:txBody>
      </p:sp>
      <p:sp>
        <p:nvSpPr>
          <p:cNvPr id="5" name="ZoneTexte 4">
            <a:extLst>
              <a:ext uri="{FF2B5EF4-FFF2-40B4-BE49-F238E27FC236}">
                <a16:creationId xmlns:a16="http://schemas.microsoft.com/office/drawing/2014/main" id="{8E86C43C-4AE4-7043-B8E7-1369D19F70B3}"/>
              </a:ext>
            </a:extLst>
          </p:cNvPr>
          <p:cNvSpPr txBox="1"/>
          <p:nvPr/>
        </p:nvSpPr>
        <p:spPr>
          <a:xfrm>
            <a:off x="2738369" y="4823637"/>
            <a:ext cx="7332387" cy="1299715"/>
          </a:xfrm>
          <a:prstGeom prst="rect">
            <a:avLst/>
          </a:prstGeom>
          <a:noFill/>
        </p:spPr>
        <p:txBody>
          <a:bodyPr wrap="square" rtlCol="0">
            <a:spAutoFit/>
          </a:bodyPr>
          <a:lstStyle/>
          <a:p>
            <a:pPr marL="285750" indent="-285750">
              <a:lnSpc>
                <a:spcPct val="150000"/>
              </a:lnSpc>
              <a:buFont typeface="Wingdings" pitchFamily="2" charset="2"/>
              <a:buChar char="q"/>
            </a:pPr>
            <a:r>
              <a:rPr lang="fr-FR" dirty="0"/>
              <a:t>Modèle Bagging avec les </a:t>
            </a:r>
            <a:r>
              <a:rPr lang="fr-FR" dirty="0" err="1"/>
              <a:t>hyperparamètres</a:t>
            </a:r>
            <a:r>
              <a:rPr lang="fr-FR" dirty="0"/>
              <a:t> optimisées</a:t>
            </a:r>
          </a:p>
          <a:p>
            <a:pPr marL="285750" indent="-285750">
              <a:lnSpc>
                <a:spcPct val="150000"/>
              </a:lnSpc>
              <a:buFont typeface="Wingdings" pitchFamily="2" charset="2"/>
              <a:buChar char="q"/>
            </a:pPr>
            <a:r>
              <a:rPr lang="fr-FR" dirty="0"/>
              <a:t>La courbe de ‘validation score’ atteint un plateau avec cette donnée</a:t>
            </a:r>
          </a:p>
          <a:p>
            <a:pPr>
              <a:lnSpc>
                <a:spcPct val="150000"/>
              </a:lnSpc>
            </a:pPr>
            <a:r>
              <a:rPr lang="fr-FR" dirty="0">
                <a:sym typeface="Wingdings" pitchFamily="2" charset="2"/>
              </a:rPr>
              <a:t> C’est inutile d’avoir plus de donnée</a:t>
            </a:r>
            <a:endParaRPr lang="fr-FR" dirty="0"/>
          </a:p>
        </p:txBody>
      </p:sp>
      <p:pic>
        <p:nvPicPr>
          <p:cNvPr id="6" name="Image 5">
            <a:extLst>
              <a:ext uri="{FF2B5EF4-FFF2-40B4-BE49-F238E27FC236}">
                <a16:creationId xmlns:a16="http://schemas.microsoft.com/office/drawing/2014/main" id="{4B9632D6-F11F-D647-BDF0-5840803911A6}"/>
              </a:ext>
            </a:extLst>
          </p:cNvPr>
          <p:cNvPicPr>
            <a:picLocks noChangeAspect="1"/>
          </p:cNvPicPr>
          <p:nvPr/>
        </p:nvPicPr>
        <p:blipFill rotWithShape="1">
          <a:blip r:embed="rId3"/>
          <a:srcRect t="562" b="-1"/>
          <a:stretch/>
        </p:blipFill>
        <p:spPr>
          <a:xfrm>
            <a:off x="3638379" y="1667106"/>
            <a:ext cx="4320000" cy="3221781"/>
          </a:xfrm>
          <a:prstGeom prst="rect">
            <a:avLst/>
          </a:prstGeom>
        </p:spPr>
      </p:pic>
      <p:sp>
        <p:nvSpPr>
          <p:cNvPr id="3" name="Espace réservé du numéro de diapositive 2">
            <a:extLst>
              <a:ext uri="{FF2B5EF4-FFF2-40B4-BE49-F238E27FC236}">
                <a16:creationId xmlns:a16="http://schemas.microsoft.com/office/drawing/2014/main" id="{DAA2B624-1DE3-CC49-BDA0-5D71AC370BE0}"/>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874057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E6EF27-C199-F046-8CE4-07885C1102B6}"/>
              </a:ext>
            </a:extLst>
          </p:cNvPr>
          <p:cNvSpPr txBox="1">
            <a:spLocks/>
          </p:cNvSpPr>
          <p:nvPr/>
        </p:nvSpPr>
        <p:spPr>
          <a:xfrm>
            <a:off x="921926" y="720431"/>
            <a:ext cx="10861101" cy="993707"/>
          </a:xfrm>
          <a:prstGeom prst="rect">
            <a:avLst/>
          </a:prstGeom>
        </p:spPr>
        <p:txBody>
          <a:bodyPr anchor="t">
            <a:normAutofit fontScale="775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b="1" dirty="0">
                <a:solidFill>
                  <a:schemeClr val="tx2"/>
                </a:solidFill>
              </a:rPr>
              <a:t>Prédiction de l’émission CO2 avec l’algorithme optimisé (Bagging)</a:t>
            </a:r>
          </a:p>
        </p:txBody>
      </p:sp>
      <p:pic>
        <p:nvPicPr>
          <p:cNvPr id="11" name="Image 10">
            <a:extLst>
              <a:ext uri="{FF2B5EF4-FFF2-40B4-BE49-F238E27FC236}">
                <a16:creationId xmlns:a16="http://schemas.microsoft.com/office/drawing/2014/main" id="{F0CFC228-BA2A-004D-B4DA-91A3011543AA}"/>
              </a:ext>
            </a:extLst>
          </p:cNvPr>
          <p:cNvPicPr>
            <a:picLocks noChangeAspect="1"/>
          </p:cNvPicPr>
          <p:nvPr/>
        </p:nvPicPr>
        <p:blipFill rotWithShape="1">
          <a:blip r:embed="rId3"/>
          <a:srcRect l="-1" r="61302" b="81067"/>
          <a:stretch/>
        </p:blipFill>
        <p:spPr>
          <a:xfrm>
            <a:off x="1232663" y="1725109"/>
            <a:ext cx="3631946" cy="432816"/>
          </a:xfrm>
          <a:prstGeom prst="rect">
            <a:avLst/>
          </a:prstGeom>
        </p:spPr>
      </p:pic>
      <p:pic>
        <p:nvPicPr>
          <p:cNvPr id="12" name="Image 11">
            <a:extLst>
              <a:ext uri="{FF2B5EF4-FFF2-40B4-BE49-F238E27FC236}">
                <a16:creationId xmlns:a16="http://schemas.microsoft.com/office/drawing/2014/main" id="{CBCFF93F-5C70-574F-881C-2714E5C5006C}"/>
              </a:ext>
            </a:extLst>
          </p:cNvPr>
          <p:cNvPicPr>
            <a:picLocks noChangeAspect="1"/>
          </p:cNvPicPr>
          <p:nvPr/>
        </p:nvPicPr>
        <p:blipFill rotWithShape="1">
          <a:blip r:embed="rId3"/>
          <a:srcRect l="70786" t="22480" r="-6250" b="63118"/>
          <a:stretch/>
        </p:blipFill>
        <p:spPr>
          <a:xfrm>
            <a:off x="1536191" y="2157925"/>
            <a:ext cx="3328417" cy="329243"/>
          </a:xfrm>
          <a:prstGeom prst="rect">
            <a:avLst/>
          </a:prstGeom>
        </p:spPr>
      </p:pic>
      <p:pic>
        <p:nvPicPr>
          <p:cNvPr id="13" name="Image 12">
            <a:extLst>
              <a:ext uri="{FF2B5EF4-FFF2-40B4-BE49-F238E27FC236}">
                <a16:creationId xmlns:a16="http://schemas.microsoft.com/office/drawing/2014/main" id="{7C7B3AAC-784C-E64E-9D8F-514A6F13CCAF}"/>
              </a:ext>
            </a:extLst>
          </p:cNvPr>
          <p:cNvPicPr>
            <a:picLocks noChangeAspect="1"/>
          </p:cNvPicPr>
          <p:nvPr/>
        </p:nvPicPr>
        <p:blipFill rotWithShape="1">
          <a:blip r:embed="rId3"/>
          <a:srcRect l="70136" t="56667" r="-1832" b="24400"/>
          <a:stretch/>
        </p:blipFill>
        <p:spPr>
          <a:xfrm>
            <a:off x="1500886" y="2548128"/>
            <a:ext cx="2974848" cy="432815"/>
          </a:xfrm>
          <a:prstGeom prst="rect">
            <a:avLst/>
          </a:prstGeom>
        </p:spPr>
      </p:pic>
      <p:pic>
        <p:nvPicPr>
          <p:cNvPr id="15" name="Image 14">
            <a:extLst>
              <a:ext uri="{FF2B5EF4-FFF2-40B4-BE49-F238E27FC236}">
                <a16:creationId xmlns:a16="http://schemas.microsoft.com/office/drawing/2014/main" id="{47D05F16-07BE-CC49-A2DE-734011C91760}"/>
              </a:ext>
            </a:extLst>
          </p:cNvPr>
          <p:cNvPicPr>
            <a:picLocks noChangeAspect="1"/>
          </p:cNvPicPr>
          <p:nvPr/>
        </p:nvPicPr>
        <p:blipFill>
          <a:blip r:embed="rId4"/>
          <a:stretch>
            <a:fillRect/>
          </a:stretch>
        </p:blipFill>
        <p:spPr>
          <a:xfrm>
            <a:off x="950976" y="3147332"/>
            <a:ext cx="3913632" cy="3053579"/>
          </a:xfrm>
          <a:prstGeom prst="rect">
            <a:avLst/>
          </a:prstGeom>
        </p:spPr>
      </p:pic>
      <p:pic>
        <p:nvPicPr>
          <p:cNvPr id="23" name="Image 22">
            <a:extLst>
              <a:ext uri="{FF2B5EF4-FFF2-40B4-BE49-F238E27FC236}">
                <a16:creationId xmlns:a16="http://schemas.microsoft.com/office/drawing/2014/main" id="{055861F6-8079-5D4F-9906-08E549BAC27F}"/>
              </a:ext>
            </a:extLst>
          </p:cNvPr>
          <p:cNvPicPr>
            <a:picLocks noChangeAspect="1"/>
          </p:cNvPicPr>
          <p:nvPr/>
        </p:nvPicPr>
        <p:blipFill>
          <a:blip r:embed="rId5"/>
          <a:stretch>
            <a:fillRect/>
          </a:stretch>
        </p:blipFill>
        <p:spPr>
          <a:xfrm>
            <a:off x="5003126" y="1998134"/>
            <a:ext cx="6375216" cy="4187739"/>
          </a:xfrm>
          <a:prstGeom prst="rect">
            <a:avLst/>
          </a:prstGeom>
        </p:spPr>
      </p:pic>
      <p:sp>
        <p:nvSpPr>
          <p:cNvPr id="3" name="Espace réservé du numéro de diapositive 2">
            <a:extLst>
              <a:ext uri="{FF2B5EF4-FFF2-40B4-BE49-F238E27FC236}">
                <a16:creationId xmlns:a16="http://schemas.microsoft.com/office/drawing/2014/main" id="{BF4D412A-93AE-E546-8FB2-88A41FDA6843}"/>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4258235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A73BCB-F7FF-3F4D-9280-9A8BA2477CC1}"/>
              </a:ext>
            </a:extLst>
          </p:cNvPr>
          <p:cNvSpPr txBox="1">
            <a:spLocks/>
          </p:cNvSpPr>
          <p:nvPr/>
        </p:nvSpPr>
        <p:spPr>
          <a:xfrm>
            <a:off x="636373" y="749368"/>
            <a:ext cx="10348146" cy="993707"/>
          </a:xfrm>
          <a:prstGeom prst="rect">
            <a:avLst/>
          </a:prstGeom>
        </p:spPr>
        <p:txBody>
          <a:bodyPr anchor="t">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solidFill>
                  <a:schemeClr val="tx2"/>
                </a:solidFill>
              </a:rPr>
              <a:t>Plan de présentation</a:t>
            </a:r>
          </a:p>
        </p:txBody>
      </p:sp>
      <p:grpSp>
        <p:nvGrpSpPr>
          <p:cNvPr id="3" name="Groupe 2">
            <a:extLst>
              <a:ext uri="{FF2B5EF4-FFF2-40B4-BE49-F238E27FC236}">
                <a16:creationId xmlns:a16="http://schemas.microsoft.com/office/drawing/2014/main" id="{4730CB34-9045-A949-BE73-EED6570A7F45}"/>
              </a:ext>
            </a:extLst>
          </p:cNvPr>
          <p:cNvGrpSpPr>
            <a:grpSpLocks noChangeAspect="1"/>
          </p:cNvGrpSpPr>
          <p:nvPr/>
        </p:nvGrpSpPr>
        <p:grpSpPr>
          <a:xfrm>
            <a:off x="1385522" y="1743075"/>
            <a:ext cx="7317527" cy="3681901"/>
            <a:chOff x="1966770" y="2006868"/>
            <a:chExt cx="6092410" cy="3065469"/>
          </a:xfrm>
          <a:solidFill>
            <a:schemeClr val="accent5"/>
          </a:solidFill>
        </p:grpSpPr>
        <p:sp>
          <p:nvSpPr>
            <p:cNvPr id="4" name="Forme libre 3">
              <a:extLst>
                <a:ext uri="{FF2B5EF4-FFF2-40B4-BE49-F238E27FC236}">
                  <a16:creationId xmlns:a16="http://schemas.microsoft.com/office/drawing/2014/main" id="{E51B004E-5A71-8549-8255-3EAEA3E6FC41}"/>
                </a:ext>
              </a:extLst>
            </p:cNvPr>
            <p:cNvSpPr/>
            <p:nvPr/>
          </p:nvSpPr>
          <p:spPr>
            <a:xfrm rot="21600000">
              <a:off x="2171338" y="2006868"/>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282702" tIns="60961" rIns="113792" bIns="60961" numCol="1" spcCol="1270" anchor="ctr" anchorCtr="0">
              <a:noAutofit/>
            </a:bodyPr>
            <a:lstStyle/>
            <a:p>
              <a:pPr lvl="0" defTabSz="711200">
                <a:lnSpc>
                  <a:spcPct val="90000"/>
                </a:lnSpc>
                <a:spcBef>
                  <a:spcPct val="0"/>
                </a:spcBef>
                <a:spcAft>
                  <a:spcPct val="35000"/>
                </a:spcAft>
              </a:pPr>
              <a:r>
                <a:rPr lang="fr-FR" dirty="0"/>
                <a:t>Contexte de l’étude</a:t>
              </a:r>
            </a:p>
          </p:txBody>
        </p:sp>
        <p:sp>
          <p:nvSpPr>
            <p:cNvPr id="5" name="Ellipse 4">
              <a:extLst>
                <a:ext uri="{FF2B5EF4-FFF2-40B4-BE49-F238E27FC236}">
                  <a16:creationId xmlns:a16="http://schemas.microsoft.com/office/drawing/2014/main" id="{17A3315C-BC73-6948-B0C2-DDB325A62596}"/>
                </a:ext>
              </a:extLst>
            </p:cNvPr>
            <p:cNvSpPr/>
            <p:nvPr/>
          </p:nvSpPr>
          <p:spPr>
            <a:xfrm>
              <a:off x="1966770" y="2006869"/>
              <a:ext cx="409136" cy="409136"/>
            </a:xfrm>
            <a:prstGeom prst="ellipse">
              <a:avLst/>
            </a:prstGeom>
            <a:grpFill/>
          </p:spPr>
          <p:style>
            <a:lnRef idx="0">
              <a:schemeClr val="lt1">
                <a:hueOff val="0"/>
                <a:satOff val="0"/>
                <a:lumOff val="0"/>
                <a:alphaOff val="0"/>
              </a:schemeClr>
            </a:lnRef>
            <a:fillRef idx="1">
              <a:schemeClr val="accent5">
                <a:tint val="50000"/>
                <a:hueOff val="0"/>
                <a:satOff val="0"/>
                <a:lumOff val="0"/>
                <a:alphaOff val="0"/>
              </a:schemeClr>
            </a:fillRef>
            <a:effectRef idx="3">
              <a:schemeClr val="accent5">
                <a:tint val="50000"/>
                <a:hueOff val="0"/>
                <a:satOff val="0"/>
                <a:lumOff val="0"/>
                <a:alphaOff val="0"/>
              </a:schemeClr>
            </a:effectRef>
            <a:fontRef idx="minor">
              <a:schemeClr val="lt1">
                <a:hueOff val="0"/>
                <a:satOff val="0"/>
                <a:lumOff val="0"/>
                <a:alphaOff val="0"/>
              </a:schemeClr>
            </a:fontRef>
          </p:style>
          <p:txBody>
            <a:bodyPr/>
            <a:lstStyle/>
            <a:p>
              <a:endParaRPr lang="fr-FR" sz="2000" dirty="0"/>
            </a:p>
          </p:txBody>
        </p:sp>
        <p:sp>
          <p:nvSpPr>
            <p:cNvPr id="6" name="Forme libre 5">
              <a:extLst>
                <a:ext uri="{FF2B5EF4-FFF2-40B4-BE49-F238E27FC236}">
                  <a16:creationId xmlns:a16="http://schemas.microsoft.com/office/drawing/2014/main" id="{15187D2E-727A-8F4E-AA3E-2445D45F00F7}"/>
                </a:ext>
              </a:extLst>
            </p:cNvPr>
            <p:cNvSpPr/>
            <p:nvPr/>
          </p:nvSpPr>
          <p:spPr>
            <a:xfrm rot="21600000">
              <a:off x="2171338" y="2538135"/>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250685"/>
                <a:satOff val="87"/>
                <a:lumOff val="-1177"/>
                <a:alphaOff val="0"/>
              </a:schemeClr>
            </a:fillRef>
            <a:effectRef idx="3">
              <a:schemeClr val="accent5">
                <a:hueOff val="-250685"/>
                <a:satOff val="87"/>
                <a:lumOff val="-1177"/>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dirty="0"/>
                <a:t>Nettoyage des données </a:t>
              </a:r>
              <a:endParaRPr lang="en-US" kern="1200" dirty="0"/>
            </a:p>
          </p:txBody>
        </p:sp>
        <p:sp>
          <p:nvSpPr>
            <p:cNvPr id="7" name="Ellipse 6">
              <a:extLst>
                <a:ext uri="{FF2B5EF4-FFF2-40B4-BE49-F238E27FC236}">
                  <a16:creationId xmlns:a16="http://schemas.microsoft.com/office/drawing/2014/main" id="{9E1A439A-A72C-0645-A733-C90AED51761C}"/>
                </a:ext>
              </a:extLst>
            </p:cNvPr>
            <p:cNvSpPr/>
            <p:nvPr/>
          </p:nvSpPr>
          <p:spPr>
            <a:xfrm>
              <a:off x="1966770" y="2538136"/>
              <a:ext cx="409136" cy="409136"/>
            </a:xfrm>
            <a:prstGeom prst="ellipse">
              <a:avLst/>
            </a:prstGeom>
            <a:grpFill/>
          </p:spPr>
          <p:style>
            <a:lnRef idx="0">
              <a:schemeClr val="lt1">
                <a:hueOff val="0"/>
                <a:satOff val="0"/>
                <a:lumOff val="0"/>
                <a:alphaOff val="0"/>
              </a:schemeClr>
            </a:lnRef>
            <a:fillRef idx="1">
              <a:schemeClr val="accent5">
                <a:tint val="50000"/>
                <a:hueOff val="-306284"/>
                <a:satOff val="-1807"/>
                <a:lumOff val="-308"/>
                <a:alphaOff val="0"/>
              </a:schemeClr>
            </a:fillRef>
            <a:effectRef idx="3">
              <a:schemeClr val="accent5">
                <a:tint val="50000"/>
                <a:hueOff val="-306284"/>
                <a:satOff val="-1807"/>
                <a:lumOff val="-308"/>
                <a:alphaOff val="0"/>
              </a:schemeClr>
            </a:effectRef>
            <a:fontRef idx="minor">
              <a:schemeClr val="lt1">
                <a:hueOff val="0"/>
                <a:satOff val="0"/>
                <a:lumOff val="0"/>
                <a:alphaOff val="0"/>
              </a:schemeClr>
            </a:fontRef>
          </p:style>
          <p:txBody>
            <a:bodyPr/>
            <a:lstStyle/>
            <a:p>
              <a:endParaRPr lang="fr-FR"/>
            </a:p>
          </p:txBody>
        </p:sp>
        <p:sp>
          <p:nvSpPr>
            <p:cNvPr id="8" name="Forme libre 7">
              <a:extLst>
                <a:ext uri="{FF2B5EF4-FFF2-40B4-BE49-F238E27FC236}">
                  <a16:creationId xmlns:a16="http://schemas.microsoft.com/office/drawing/2014/main" id="{F1DB7A22-8001-CD40-8659-9CC0A469F731}"/>
                </a:ext>
              </a:extLst>
            </p:cNvPr>
            <p:cNvSpPr/>
            <p:nvPr/>
          </p:nvSpPr>
          <p:spPr>
            <a:xfrm rot="21600000">
              <a:off x="2171338" y="3069401"/>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501371"/>
                <a:satOff val="174"/>
                <a:lumOff val="-2353"/>
                <a:alphaOff val="0"/>
              </a:schemeClr>
            </a:fillRef>
            <a:effectRef idx="3">
              <a:schemeClr val="accent5">
                <a:hueOff val="-501371"/>
                <a:satOff val="174"/>
                <a:lumOff val="-2353"/>
                <a:alphaOff val="0"/>
              </a:schemeClr>
            </a:effectRef>
            <a:fontRef idx="minor">
              <a:schemeClr val="lt1"/>
            </a:fontRef>
          </p:style>
          <p:txBody>
            <a:bodyPr spcFirstLastPara="0" vert="horz" wrap="square" lIns="282702" tIns="60961" rIns="113792" bIns="60961" numCol="1" spcCol="1270" anchor="ctr" anchorCtr="0">
              <a:noAutofit/>
            </a:bodyPr>
            <a:lstStyle/>
            <a:p>
              <a:pPr lvl="0" defTabSz="711200">
                <a:lnSpc>
                  <a:spcPct val="90000"/>
                </a:lnSpc>
                <a:spcBef>
                  <a:spcPct val="0"/>
                </a:spcBef>
                <a:spcAft>
                  <a:spcPct val="35000"/>
                </a:spcAft>
              </a:pPr>
              <a:r>
                <a:rPr lang="fr-FR" dirty="0"/>
                <a:t>Analyse exploratoire</a:t>
              </a:r>
              <a:endParaRPr lang="fr-FR" kern="1200" dirty="0"/>
            </a:p>
          </p:txBody>
        </p:sp>
        <p:sp>
          <p:nvSpPr>
            <p:cNvPr id="9" name="Ellipse 8">
              <a:extLst>
                <a:ext uri="{FF2B5EF4-FFF2-40B4-BE49-F238E27FC236}">
                  <a16:creationId xmlns:a16="http://schemas.microsoft.com/office/drawing/2014/main" id="{095423D3-512B-CC46-8146-8F854A33DE3C}"/>
                </a:ext>
              </a:extLst>
            </p:cNvPr>
            <p:cNvSpPr/>
            <p:nvPr/>
          </p:nvSpPr>
          <p:spPr>
            <a:xfrm>
              <a:off x="1966770" y="3069402"/>
              <a:ext cx="409136" cy="409136"/>
            </a:xfrm>
            <a:prstGeom prst="ellipse">
              <a:avLst/>
            </a:prstGeom>
            <a:grpFill/>
          </p:spPr>
          <p:style>
            <a:lnRef idx="0">
              <a:schemeClr val="lt1">
                <a:hueOff val="0"/>
                <a:satOff val="0"/>
                <a:lumOff val="0"/>
                <a:alphaOff val="0"/>
              </a:schemeClr>
            </a:lnRef>
            <a:fillRef idx="1">
              <a:schemeClr val="accent5">
                <a:tint val="50000"/>
                <a:hueOff val="-612567"/>
                <a:satOff val="-3614"/>
                <a:lumOff val="-616"/>
                <a:alphaOff val="0"/>
              </a:schemeClr>
            </a:fillRef>
            <a:effectRef idx="3">
              <a:schemeClr val="accent5">
                <a:tint val="50000"/>
                <a:hueOff val="-612567"/>
                <a:satOff val="-3614"/>
                <a:lumOff val="-616"/>
                <a:alphaOff val="0"/>
              </a:schemeClr>
            </a:effectRef>
            <a:fontRef idx="minor">
              <a:schemeClr val="lt1">
                <a:hueOff val="0"/>
                <a:satOff val="0"/>
                <a:lumOff val="0"/>
                <a:alphaOff val="0"/>
              </a:schemeClr>
            </a:fontRef>
          </p:style>
          <p:txBody>
            <a:bodyPr/>
            <a:lstStyle/>
            <a:p>
              <a:endParaRPr lang="fr-FR"/>
            </a:p>
          </p:txBody>
        </p:sp>
        <p:sp>
          <p:nvSpPr>
            <p:cNvPr id="10" name="Forme libre 9">
              <a:extLst>
                <a:ext uri="{FF2B5EF4-FFF2-40B4-BE49-F238E27FC236}">
                  <a16:creationId xmlns:a16="http://schemas.microsoft.com/office/drawing/2014/main" id="{4199C29A-4EC1-A04E-8526-7E5677C21516}"/>
                </a:ext>
              </a:extLst>
            </p:cNvPr>
            <p:cNvSpPr/>
            <p:nvPr/>
          </p:nvSpPr>
          <p:spPr>
            <a:xfrm rot="21600000">
              <a:off x="2171338" y="3600667"/>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752056"/>
                <a:satOff val="261"/>
                <a:lumOff val="-3530"/>
                <a:alphaOff val="0"/>
              </a:schemeClr>
            </a:fillRef>
            <a:effectRef idx="3">
              <a:schemeClr val="accent5">
                <a:hueOff val="-752056"/>
                <a:satOff val="261"/>
                <a:lumOff val="-3530"/>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dirty="0"/>
                <a:t>Modèles d’apprentissage supervisé </a:t>
              </a:r>
              <a:endParaRPr lang="en-US" kern="1200" dirty="0"/>
            </a:p>
          </p:txBody>
        </p:sp>
        <p:sp>
          <p:nvSpPr>
            <p:cNvPr id="11" name="Ellipse 10">
              <a:extLst>
                <a:ext uri="{FF2B5EF4-FFF2-40B4-BE49-F238E27FC236}">
                  <a16:creationId xmlns:a16="http://schemas.microsoft.com/office/drawing/2014/main" id="{AFC4EDE6-6180-EA49-A1ED-5A7A055E6AD5}"/>
                </a:ext>
              </a:extLst>
            </p:cNvPr>
            <p:cNvSpPr/>
            <p:nvPr/>
          </p:nvSpPr>
          <p:spPr>
            <a:xfrm>
              <a:off x="1966770" y="3600668"/>
              <a:ext cx="409136" cy="409136"/>
            </a:xfrm>
            <a:prstGeom prst="ellipse">
              <a:avLst/>
            </a:prstGeom>
            <a:grpFill/>
          </p:spPr>
          <p:style>
            <a:lnRef idx="0">
              <a:schemeClr val="lt1">
                <a:hueOff val="0"/>
                <a:satOff val="0"/>
                <a:lumOff val="0"/>
                <a:alphaOff val="0"/>
              </a:schemeClr>
            </a:lnRef>
            <a:fillRef idx="1">
              <a:schemeClr val="accent5">
                <a:tint val="50000"/>
                <a:hueOff val="-918851"/>
                <a:satOff val="-5421"/>
                <a:lumOff val="-924"/>
                <a:alphaOff val="0"/>
              </a:schemeClr>
            </a:fillRef>
            <a:effectRef idx="3">
              <a:schemeClr val="accent5">
                <a:tint val="50000"/>
                <a:hueOff val="-918851"/>
                <a:satOff val="-5421"/>
                <a:lumOff val="-924"/>
                <a:alphaOff val="0"/>
              </a:schemeClr>
            </a:effectRef>
            <a:fontRef idx="minor">
              <a:schemeClr val="lt1">
                <a:hueOff val="0"/>
                <a:satOff val="0"/>
                <a:lumOff val="0"/>
                <a:alphaOff val="0"/>
              </a:schemeClr>
            </a:fontRef>
          </p:style>
          <p:txBody>
            <a:bodyPr/>
            <a:lstStyle/>
            <a:p>
              <a:endParaRPr lang="fr-FR"/>
            </a:p>
          </p:txBody>
        </p:sp>
        <p:sp>
          <p:nvSpPr>
            <p:cNvPr id="12" name="Forme libre 11">
              <a:extLst>
                <a:ext uri="{FF2B5EF4-FFF2-40B4-BE49-F238E27FC236}">
                  <a16:creationId xmlns:a16="http://schemas.microsoft.com/office/drawing/2014/main" id="{18BAC12C-A112-FD4F-966E-2FFECB8245AB}"/>
                </a:ext>
              </a:extLst>
            </p:cNvPr>
            <p:cNvSpPr/>
            <p:nvPr/>
          </p:nvSpPr>
          <p:spPr>
            <a:xfrm rot="21600000">
              <a:off x="2171338" y="4131934"/>
              <a:ext cx="5887842" cy="409137"/>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1002741"/>
                <a:satOff val="347"/>
                <a:lumOff val="-4707"/>
                <a:alphaOff val="0"/>
              </a:schemeClr>
            </a:fillRef>
            <a:effectRef idx="3">
              <a:schemeClr val="accent5">
                <a:hueOff val="-1002741"/>
                <a:satOff val="347"/>
                <a:lumOff val="-4707"/>
                <a:alphaOff val="0"/>
              </a:schemeClr>
            </a:effectRef>
            <a:fontRef idx="minor">
              <a:schemeClr val="lt1"/>
            </a:fontRef>
          </p:style>
          <p:txBody>
            <a:bodyPr spcFirstLastPara="0" vert="horz" wrap="square" lIns="282702" tIns="60961" rIns="113792" bIns="60960" numCol="1" spcCol="1270" anchor="ctr" anchorCtr="0">
              <a:noAutofit/>
            </a:bodyPr>
            <a:lstStyle/>
            <a:p>
              <a:pPr marL="0" lvl="0" indent="0" defTabSz="711200">
                <a:lnSpc>
                  <a:spcPct val="90000"/>
                </a:lnSpc>
                <a:spcBef>
                  <a:spcPct val="0"/>
                </a:spcBef>
                <a:spcAft>
                  <a:spcPct val="35000"/>
                </a:spcAft>
                <a:buNone/>
              </a:pPr>
              <a:r>
                <a:rPr lang="fr-FR" kern="1200" dirty="0"/>
                <a:t>Optimisation et la mod</a:t>
              </a:r>
              <a:r>
                <a:rPr lang="fr-FR" dirty="0"/>
                <a:t>èle finale</a:t>
              </a:r>
              <a:endParaRPr lang="en-US" kern="1200" dirty="0"/>
            </a:p>
          </p:txBody>
        </p:sp>
        <p:sp>
          <p:nvSpPr>
            <p:cNvPr id="13" name="Ellipse 12">
              <a:extLst>
                <a:ext uri="{FF2B5EF4-FFF2-40B4-BE49-F238E27FC236}">
                  <a16:creationId xmlns:a16="http://schemas.microsoft.com/office/drawing/2014/main" id="{E9C73F90-B820-B146-99D8-8FFFF28CFC83}"/>
                </a:ext>
              </a:extLst>
            </p:cNvPr>
            <p:cNvSpPr/>
            <p:nvPr/>
          </p:nvSpPr>
          <p:spPr>
            <a:xfrm>
              <a:off x="1966770" y="4131935"/>
              <a:ext cx="409136" cy="409136"/>
            </a:xfrm>
            <a:prstGeom prst="ellipse">
              <a:avLst/>
            </a:prstGeom>
            <a:grpFill/>
          </p:spPr>
          <p:style>
            <a:lnRef idx="0">
              <a:schemeClr val="lt1">
                <a:hueOff val="0"/>
                <a:satOff val="0"/>
                <a:lumOff val="0"/>
                <a:alphaOff val="0"/>
              </a:schemeClr>
            </a:lnRef>
            <a:fillRef idx="1">
              <a:schemeClr val="accent5">
                <a:tint val="50000"/>
                <a:hueOff val="-1225135"/>
                <a:satOff val="-7229"/>
                <a:lumOff val="-1233"/>
                <a:alphaOff val="0"/>
              </a:schemeClr>
            </a:fillRef>
            <a:effectRef idx="3">
              <a:schemeClr val="accent5">
                <a:tint val="50000"/>
                <a:hueOff val="-1225135"/>
                <a:satOff val="-7229"/>
                <a:lumOff val="-1233"/>
                <a:alphaOff val="0"/>
              </a:schemeClr>
            </a:effectRef>
            <a:fontRef idx="minor">
              <a:schemeClr val="lt1">
                <a:hueOff val="0"/>
                <a:satOff val="0"/>
                <a:lumOff val="0"/>
                <a:alphaOff val="0"/>
              </a:schemeClr>
            </a:fontRef>
          </p:style>
          <p:txBody>
            <a:bodyPr/>
            <a:lstStyle/>
            <a:p>
              <a:endParaRPr lang="fr-FR"/>
            </a:p>
          </p:txBody>
        </p:sp>
        <p:sp>
          <p:nvSpPr>
            <p:cNvPr id="14" name="Forme libre 13">
              <a:extLst>
                <a:ext uri="{FF2B5EF4-FFF2-40B4-BE49-F238E27FC236}">
                  <a16:creationId xmlns:a16="http://schemas.microsoft.com/office/drawing/2014/main" id="{2235E200-E4E1-7147-9100-AC3E170036B3}"/>
                </a:ext>
              </a:extLst>
            </p:cNvPr>
            <p:cNvSpPr/>
            <p:nvPr/>
          </p:nvSpPr>
          <p:spPr>
            <a:xfrm rot="21600000">
              <a:off x="2171338" y="4663200"/>
              <a:ext cx="5887842" cy="409137"/>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1253426"/>
                <a:satOff val="434"/>
                <a:lumOff val="-5883"/>
                <a:alphaOff val="0"/>
              </a:schemeClr>
            </a:fillRef>
            <a:effectRef idx="3">
              <a:schemeClr val="accent5">
                <a:hueOff val="-1253426"/>
                <a:satOff val="434"/>
                <a:lumOff val="-5883"/>
                <a:alphaOff val="0"/>
              </a:schemeClr>
            </a:effectRef>
            <a:fontRef idx="minor">
              <a:schemeClr val="lt1"/>
            </a:fontRef>
          </p:style>
          <p:txBody>
            <a:bodyPr spcFirstLastPara="0" vert="horz" wrap="square" lIns="282702" tIns="60961" rIns="113792" bIns="60960" numCol="1" spcCol="1270" anchor="ctr" anchorCtr="0">
              <a:noAutofit/>
            </a:bodyPr>
            <a:lstStyle/>
            <a:p>
              <a:pPr marL="0" lvl="0" indent="0" defTabSz="711200">
                <a:lnSpc>
                  <a:spcPct val="90000"/>
                </a:lnSpc>
                <a:spcBef>
                  <a:spcPct val="0"/>
                </a:spcBef>
                <a:spcAft>
                  <a:spcPct val="35000"/>
                </a:spcAft>
                <a:buNone/>
              </a:pPr>
              <a:r>
                <a:rPr lang="fr-FR" dirty="0"/>
                <a:t>Conclusion</a:t>
              </a:r>
              <a:endParaRPr lang="en-US" kern="1200" dirty="0"/>
            </a:p>
          </p:txBody>
        </p:sp>
        <p:sp>
          <p:nvSpPr>
            <p:cNvPr id="15" name="Ellipse 14">
              <a:extLst>
                <a:ext uri="{FF2B5EF4-FFF2-40B4-BE49-F238E27FC236}">
                  <a16:creationId xmlns:a16="http://schemas.microsoft.com/office/drawing/2014/main" id="{B5EDB36E-F03E-E94D-92A7-F7CD4F258418}"/>
                </a:ext>
              </a:extLst>
            </p:cNvPr>
            <p:cNvSpPr/>
            <p:nvPr/>
          </p:nvSpPr>
          <p:spPr>
            <a:xfrm>
              <a:off x="1966770" y="4663201"/>
              <a:ext cx="409136" cy="409136"/>
            </a:xfrm>
            <a:prstGeom prst="ellipse">
              <a:avLst/>
            </a:prstGeom>
            <a:grpFill/>
          </p:spPr>
          <p:style>
            <a:lnRef idx="0">
              <a:schemeClr val="lt1">
                <a:hueOff val="0"/>
                <a:satOff val="0"/>
                <a:lumOff val="0"/>
                <a:alphaOff val="0"/>
              </a:schemeClr>
            </a:lnRef>
            <a:fillRef idx="1">
              <a:schemeClr val="accent5">
                <a:tint val="50000"/>
                <a:hueOff val="-1531419"/>
                <a:satOff val="-9036"/>
                <a:lumOff val="-1541"/>
                <a:alphaOff val="0"/>
              </a:schemeClr>
            </a:fillRef>
            <a:effectRef idx="3">
              <a:schemeClr val="accent5">
                <a:tint val="50000"/>
                <a:hueOff val="-1531419"/>
                <a:satOff val="-9036"/>
                <a:lumOff val="-1541"/>
                <a:alphaOff val="0"/>
              </a:schemeClr>
            </a:effectRef>
            <a:fontRef idx="minor">
              <a:schemeClr val="lt1">
                <a:hueOff val="0"/>
                <a:satOff val="0"/>
                <a:lumOff val="0"/>
                <a:alphaOff val="0"/>
              </a:schemeClr>
            </a:fontRef>
          </p:style>
          <p:txBody>
            <a:bodyPr/>
            <a:lstStyle/>
            <a:p>
              <a:endParaRPr lang="fr-FR" dirty="0"/>
            </a:p>
          </p:txBody>
        </p:sp>
      </p:grpSp>
      <p:sp>
        <p:nvSpPr>
          <p:cNvPr id="16" name="Espace réservé du numéro de diapositive 15">
            <a:extLst>
              <a:ext uri="{FF2B5EF4-FFF2-40B4-BE49-F238E27FC236}">
                <a16:creationId xmlns:a16="http://schemas.microsoft.com/office/drawing/2014/main" id="{7DEBBAC9-3DEC-B943-924C-3C5E2D078E05}"/>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07840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496E2205-32DD-444C-A9FA-EB44CD3CE068}"/>
              </a:ext>
            </a:extLst>
          </p:cNvPr>
          <p:cNvSpPr txBox="1">
            <a:spLocks/>
          </p:cNvSpPr>
          <p:nvPr/>
        </p:nvSpPr>
        <p:spPr>
          <a:xfrm>
            <a:off x="921926" y="720431"/>
            <a:ext cx="10861101" cy="993707"/>
          </a:xfrm>
          <a:prstGeom prst="rect">
            <a:avLst/>
          </a:prstGeom>
        </p:spPr>
        <p:txBody>
          <a:bodyPr anchor="t">
            <a:normAutofit fontScale="775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b="1" dirty="0">
                <a:solidFill>
                  <a:schemeClr val="tx2"/>
                </a:solidFill>
              </a:rPr>
              <a:t>L’intérêt de EnergyStar score</a:t>
            </a:r>
          </a:p>
          <a:p>
            <a:pPr algn="l"/>
            <a:r>
              <a:rPr lang="fr-FR" b="1" dirty="0">
                <a:solidFill>
                  <a:schemeClr val="tx2"/>
                </a:solidFill>
              </a:rPr>
              <a:t>sur la prédiction de l’émission CO2</a:t>
            </a:r>
          </a:p>
        </p:txBody>
      </p:sp>
      <p:pic>
        <p:nvPicPr>
          <p:cNvPr id="5" name="Image 4">
            <a:extLst>
              <a:ext uri="{FF2B5EF4-FFF2-40B4-BE49-F238E27FC236}">
                <a16:creationId xmlns:a16="http://schemas.microsoft.com/office/drawing/2014/main" id="{AF4B3526-D116-AD41-8E37-CD3A8085A9A2}"/>
              </a:ext>
            </a:extLst>
          </p:cNvPr>
          <p:cNvPicPr>
            <a:picLocks noChangeAspect="1"/>
          </p:cNvPicPr>
          <p:nvPr/>
        </p:nvPicPr>
        <p:blipFill>
          <a:blip r:embed="rId3"/>
          <a:stretch>
            <a:fillRect/>
          </a:stretch>
        </p:blipFill>
        <p:spPr>
          <a:xfrm>
            <a:off x="1545090" y="1714138"/>
            <a:ext cx="4510345" cy="3600000"/>
          </a:xfrm>
          <a:prstGeom prst="rect">
            <a:avLst/>
          </a:prstGeom>
        </p:spPr>
      </p:pic>
      <p:pic>
        <p:nvPicPr>
          <p:cNvPr id="7" name="Image 6">
            <a:extLst>
              <a:ext uri="{FF2B5EF4-FFF2-40B4-BE49-F238E27FC236}">
                <a16:creationId xmlns:a16="http://schemas.microsoft.com/office/drawing/2014/main" id="{516E32C5-7F18-444E-8ECB-0FA5DFF967C1}"/>
              </a:ext>
            </a:extLst>
          </p:cNvPr>
          <p:cNvPicPr>
            <a:picLocks noChangeAspect="1"/>
          </p:cNvPicPr>
          <p:nvPr/>
        </p:nvPicPr>
        <p:blipFill>
          <a:blip r:embed="rId4"/>
          <a:stretch>
            <a:fillRect/>
          </a:stretch>
        </p:blipFill>
        <p:spPr>
          <a:xfrm>
            <a:off x="6568388" y="1714138"/>
            <a:ext cx="4701686" cy="3600000"/>
          </a:xfrm>
          <a:prstGeom prst="rect">
            <a:avLst/>
          </a:prstGeom>
        </p:spPr>
      </p:pic>
      <p:sp>
        <p:nvSpPr>
          <p:cNvPr id="8" name="ZoneTexte 7">
            <a:extLst>
              <a:ext uri="{FF2B5EF4-FFF2-40B4-BE49-F238E27FC236}">
                <a16:creationId xmlns:a16="http://schemas.microsoft.com/office/drawing/2014/main" id="{CDB25405-71E2-E24A-B3CB-42427D2CDAB6}"/>
              </a:ext>
            </a:extLst>
          </p:cNvPr>
          <p:cNvSpPr txBox="1"/>
          <p:nvPr/>
        </p:nvSpPr>
        <p:spPr>
          <a:xfrm>
            <a:off x="3294053" y="5474044"/>
            <a:ext cx="5055615" cy="369332"/>
          </a:xfrm>
          <a:prstGeom prst="rect">
            <a:avLst/>
          </a:prstGeom>
          <a:noFill/>
        </p:spPr>
        <p:txBody>
          <a:bodyPr wrap="none" rtlCol="0">
            <a:spAutoFit/>
          </a:bodyPr>
          <a:lstStyle/>
          <a:p>
            <a:pPr marL="285750" indent="-285750">
              <a:buFont typeface="Wingdings" pitchFamily="2" charset="2"/>
              <a:buChar char="q"/>
            </a:pPr>
            <a:r>
              <a:rPr lang="fr-FR" dirty="0"/>
              <a:t>Bagging offre le meilleur compromis score / temps</a:t>
            </a:r>
          </a:p>
        </p:txBody>
      </p:sp>
      <p:sp>
        <p:nvSpPr>
          <p:cNvPr id="2" name="Espace réservé du numéro de diapositive 1">
            <a:extLst>
              <a:ext uri="{FF2B5EF4-FFF2-40B4-BE49-F238E27FC236}">
                <a16:creationId xmlns:a16="http://schemas.microsoft.com/office/drawing/2014/main" id="{BE9868B3-9283-BC4B-81A2-8028CE16FF2E}"/>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549702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69429046-5AB7-314D-A9F5-7BE78143F23A}"/>
              </a:ext>
            </a:extLst>
          </p:cNvPr>
          <p:cNvPicPr>
            <a:picLocks noChangeAspect="1"/>
          </p:cNvPicPr>
          <p:nvPr/>
        </p:nvPicPr>
        <p:blipFill rotWithShape="1">
          <a:blip r:embed="rId3"/>
          <a:srcRect l="-1" r="61302" b="81067"/>
          <a:stretch/>
        </p:blipFill>
        <p:spPr>
          <a:xfrm>
            <a:off x="1732535" y="1847029"/>
            <a:ext cx="3631946" cy="432816"/>
          </a:xfrm>
          <a:prstGeom prst="rect">
            <a:avLst/>
          </a:prstGeom>
        </p:spPr>
      </p:pic>
      <p:pic>
        <p:nvPicPr>
          <p:cNvPr id="3" name="Image 2">
            <a:extLst>
              <a:ext uri="{FF2B5EF4-FFF2-40B4-BE49-F238E27FC236}">
                <a16:creationId xmlns:a16="http://schemas.microsoft.com/office/drawing/2014/main" id="{DB07C6C4-60D9-B34D-A298-1EA7AB2AEC32}"/>
              </a:ext>
            </a:extLst>
          </p:cNvPr>
          <p:cNvPicPr>
            <a:picLocks noChangeAspect="1"/>
          </p:cNvPicPr>
          <p:nvPr/>
        </p:nvPicPr>
        <p:blipFill rotWithShape="1">
          <a:blip r:embed="rId3"/>
          <a:srcRect l="70786" t="22480" r="-6250" b="63118"/>
          <a:stretch/>
        </p:blipFill>
        <p:spPr>
          <a:xfrm>
            <a:off x="2036063" y="2279845"/>
            <a:ext cx="3328417" cy="329243"/>
          </a:xfrm>
          <a:prstGeom prst="rect">
            <a:avLst/>
          </a:prstGeom>
        </p:spPr>
      </p:pic>
      <p:pic>
        <p:nvPicPr>
          <p:cNvPr id="4" name="Image 3">
            <a:extLst>
              <a:ext uri="{FF2B5EF4-FFF2-40B4-BE49-F238E27FC236}">
                <a16:creationId xmlns:a16="http://schemas.microsoft.com/office/drawing/2014/main" id="{B06CF18A-B494-E04D-8BB1-ECE56D2DBB1B}"/>
              </a:ext>
            </a:extLst>
          </p:cNvPr>
          <p:cNvPicPr>
            <a:picLocks noChangeAspect="1"/>
          </p:cNvPicPr>
          <p:nvPr/>
        </p:nvPicPr>
        <p:blipFill rotWithShape="1">
          <a:blip r:embed="rId3"/>
          <a:srcRect l="70136" t="56667" r="-1832" b="24400"/>
          <a:stretch/>
        </p:blipFill>
        <p:spPr>
          <a:xfrm>
            <a:off x="1988401" y="2620620"/>
            <a:ext cx="2974848" cy="432815"/>
          </a:xfrm>
          <a:prstGeom prst="rect">
            <a:avLst/>
          </a:prstGeom>
        </p:spPr>
      </p:pic>
      <p:pic>
        <p:nvPicPr>
          <p:cNvPr id="5" name="Image 4">
            <a:extLst>
              <a:ext uri="{FF2B5EF4-FFF2-40B4-BE49-F238E27FC236}">
                <a16:creationId xmlns:a16="http://schemas.microsoft.com/office/drawing/2014/main" id="{4E76FC5E-247E-CB4C-B51D-4EF8EBDA640B}"/>
              </a:ext>
            </a:extLst>
          </p:cNvPr>
          <p:cNvPicPr>
            <a:picLocks noChangeAspect="1"/>
          </p:cNvPicPr>
          <p:nvPr/>
        </p:nvPicPr>
        <p:blipFill>
          <a:blip r:embed="rId4"/>
          <a:stretch>
            <a:fillRect/>
          </a:stretch>
        </p:blipFill>
        <p:spPr>
          <a:xfrm>
            <a:off x="1450848" y="3269252"/>
            <a:ext cx="3913632" cy="3053579"/>
          </a:xfrm>
          <a:prstGeom prst="rect">
            <a:avLst/>
          </a:prstGeom>
        </p:spPr>
      </p:pic>
      <p:sp>
        <p:nvSpPr>
          <p:cNvPr id="7" name="Titre 1">
            <a:extLst>
              <a:ext uri="{FF2B5EF4-FFF2-40B4-BE49-F238E27FC236}">
                <a16:creationId xmlns:a16="http://schemas.microsoft.com/office/drawing/2014/main" id="{32938BB0-C456-8E41-825E-B8E2B4637201}"/>
              </a:ext>
            </a:extLst>
          </p:cNvPr>
          <p:cNvSpPr txBox="1">
            <a:spLocks/>
          </p:cNvSpPr>
          <p:nvPr/>
        </p:nvSpPr>
        <p:spPr>
          <a:xfrm>
            <a:off x="921926" y="720431"/>
            <a:ext cx="11672410" cy="993707"/>
          </a:xfrm>
          <a:prstGeom prst="rect">
            <a:avLst/>
          </a:prstGeom>
        </p:spPr>
        <p:txBody>
          <a:bodyPr anchor="t">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800" b="1" dirty="0">
                <a:solidFill>
                  <a:schemeClr val="tx2"/>
                </a:solidFill>
              </a:rPr>
              <a:t>Prédiction de l’émission CO2 avec l’algorithme optimisé (Bagging)</a:t>
            </a:r>
          </a:p>
        </p:txBody>
      </p:sp>
      <p:sp>
        <p:nvSpPr>
          <p:cNvPr id="8" name="ZoneTexte 7">
            <a:extLst>
              <a:ext uri="{FF2B5EF4-FFF2-40B4-BE49-F238E27FC236}">
                <a16:creationId xmlns:a16="http://schemas.microsoft.com/office/drawing/2014/main" id="{38A74480-BA47-9943-964C-7EF723F584FC}"/>
              </a:ext>
            </a:extLst>
          </p:cNvPr>
          <p:cNvSpPr txBox="1"/>
          <p:nvPr/>
        </p:nvSpPr>
        <p:spPr>
          <a:xfrm>
            <a:off x="1856891" y="1428001"/>
            <a:ext cx="3383234" cy="369332"/>
          </a:xfrm>
          <a:prstGeom prst="rect">
            <a:avLst/>
          </a:prstGeom>
          <a:noFill/>
        </p:spPr>
        <p:txBody>
          <a:bodyPr wrap="none" rtlCol="0">
            <a:spAutoFit/>
          </a:bodyPr>
          <a:lstStyle/>
          <a:p>
            <a:r>
              <a:rPr lang="fr-FR" dirty="0">
                <a:solidFill>
                  <a:srgbClr val="FF0000"/>
                </a:solidFill>
              </a:rPr>
              <a:t>Non utilisation de EnergyStar score</a:t>
            </a:r>
          </a:p>
        </p:txBody>
      </p:sp>
      <p:sp>
        <p:nvSpPr>
          <p:cNvPr id="9" name="ZoneTexte 8">
            <a:extLst>
              <a:ext uri="{FF2B5EF4-FFF2-40B4-BE49-F238E27FC236}">
                <a16:creationId xmlns:a16="http://schemas.microsoft.com/office/drawing/2014/main" id="{E85F1759-6BAF-304B-9ADC-B2B54287238F}"/>
              </a:ext>
            </a:extLst>
          </p:cNvPr>
          <p:cNvSpPr txBox="1"/>
          <p:nvPr/>
        </p:nvSpPr>
        <p:spPr>
          <a:xfrm>
            <a:off x="6939635" y="1428001"/>
            <a:ext cx="2963247" cy="369332"/>
          </a:xfrm>
          <a:prstGeom prst="rect">
            <a:avLst/>
          </a:prstGeom>
          <a:noFill/>
        </p:spPr>
        <p:txBody>
          <a:bodyPr wrap="none" rtlCol="0">
            <a:spAutoFit/>
          </a:bodyPr>
          <a:lstStyle/>
          <a:p>
            <a:r>
              <a:rPr lang="fr-FR" dirty="0">
                <a:solidFill>
                  <a:srgbClr val="FF0000"/>
                </a:solidFill>
              </a:rPr>
              <a:t>Utilisation de EnergyStar score</a:t>
            </a:r>
          </a:p>
        </p:txBody>
      </p:sp>
      <p:pic>
        <p:nvPicPr>
          <p:cNvPr id="10" name="Image 9">
            <a:extLst>
              <a:ext uri="{FF2B5EF4-FFF2-40B4-BE49-F238E27FC236}">
                <a16:creationId xmlns:a16="http://schemas.microsoft.com/office/drawing/2014/main" id="{A7C793EF-B8B9-F44A-975A-22F77F567090}"/>
              </a:ext>
            </a:extLst>
          </p:cNvPr>
          <p:cNvPicPr>
            <a:picLocks noChangeAspect="1"/>
          </p:cNvPicPr>
          <p:nvPr/>
        </p:nvPicPr>
        <p:blipFill rotWithShape="1">
          <a:blip r:embed="rId3"/>
          <a:srcRect l="-1" r="61302" b="81067"/>
          <a:stretch/>
        </p:blipFill>
        <p:spPr>
          <a:xfrm>
            <a:off x="6852350" y="1840874"/>
            <a:ext cx="3631946" cy="432816"/>
          </a:xfrm>
          <a:prstGeom prst="rect">
            <a:avLst/>
          </a:prstGeom>
        </p:spPr>
      </p:pic>
      <p:pic>
        <p:nvPicPr>
          <p:cNvPr id="11" name="Image 10">
            <a:extLst>
              <a:ext uri="{FF2B5EF4-FFF2-40B4-BE49-F238E27FC236}">
                <a16:creationId xmlns:a16="http://schemas.microsoft.com/office/drawing/2014/main" id="{63D38A9D-CAA4-DC41-BE04-ED7700DE8F78}"/>
              </a:ext>
            </a:extLst>
          </p:cNvPr>
          <p:cNvPicPr>
            <a:picLocks noChangeAspect="1"/>
          </p:cNvPicPr>
          <p:nvPr/>
        </p:nvPicPr>
        <p:blipFill rotWithShape="1">
          <a:blip r:embed="rId3"/>
          <a:srcRect l="70786" t="22480" r="-6250" b="63118"/>
          <a:stretch/>
        </p:blipFill>
        <p:spPr>
          <a:xfrm>
            <a:off x="7155878" y="2273690"/>
            <a:ext cx="3328417" cy="329243"/>
          </a:xfrm>
          <a:prstGeom prst="rect">
            <a:avLst/>
          </a:prstGeom>
        </p:spPr>
      </p:pic>
      <p:pic>
        <p:nvPicPr>
          <p:cNvPr id="12" name="Image 11">
            <a:extLst>
              <a:ext uri="{FF2B5EF4-FFF2-40B4-BE49-F238E27FC236}">
                <a16:creationId xmlns:a16="http://schemas.microsoft.com/office/drawing/2014/main" id="{84FC19AF-73F5-1D41-B742-5F0FF477B890}"/>
              </a:ext>
            </a:extLst>
          </p:cNvPr>
          <p:cNvPicPr>
            <a:picLocks noChangeAspect="1"/>
          </p:cNvPicPr>
          <p:nvPr/>
        </p:nvPicPr>
        <p:blipFill rotWithShape="1">
          <a:blip r:embed="rId5"/>
          <a:srcRect l="68939" t="54527" r="489" b="21641"/>
          <a:stretch/>
        </p:blipFill>
        <p:spPr>
          <a:xfrm>
            <a:off x="7013246" y="2540635"/>
            <a:ext cx="2865451" cy="432816"/>
          </a:xfrm>
          <a:prstGeom prst="rect">
            <a:avLst/>
          </a:prstGeom>
        </p:spPr>
      </p:pic>
      <p:pic>
        <p:nvPicPr>
          <p:cNvPr id="13" name="Image 12">
            <a:extLst>
              <a:ext uri="{FF2B5EF4-FFF2-40B4-BE49-F238E27FC236}">
                <a16:creationId xmlns:a16="http://schemas.microsoft.com/office/drawing/2014/main" id="{2BC9DDE0-25B2-7B48-B3BE-93D489A0575F}"/>
              </a:ext>
            </a:extLst>
          </p:cNvPr>
          <p:cNvPicPr>
            <a:picLocks noChangeAspect="1"/>
          </p:cNvPicPr>
          <p:nvPr/>
        </p:nvPicPr>
        <p:blipFill>
          <a:blip r:embed="rId6"/>
          <a:stretch>
            <a:fillRect/>
          </a:stretch>
        </p:blipFill>
        <p:spPr>
          <a:xfrm>
            <a:off x="6674151" y="3298196"/>
            <a:ext cx="3810144" cy="3052800"/>
          </a:xfrm>
          <a:prstGeom prst="rect">
            <a:avLst/>
          </a:prstGeom>
        </p:spPr>
      </p:pic>
      <p:sp>
        <p:nvSpPr>
          <p:cNvPr id="6" name="Espace réservé du numéro de diapositive 5">
            <a:extLst>
              <a:ext uri="{FF2B5EF4-FFF2-40B4-BE49-F238E27FC236}">
                <a16:creationId xmlns:a16="http://schemas.microsoft.com/office/drawing/2014/main" id="{828BBABB-C4E2-FA49-B55C-6AAFD0B2AB3F}"/>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6127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7D94CF15-606A-BC4E-AC25-F96E918471EE}"/>
              </a:ext>
            </a:extLst>
          </p:cNvPr>
          <p:cNvPicPr>
            <a:picLocks noChangeAspect="1"/>
          </p:cNvPicPr>
          <p:nvPr/>
        </p:nvPicPr>
        <p:blipFill>
          <a:blip r:embed="rId3"/>
          <a:stretch>
            <a:fillRect/>
          </a:stretch>
        </p:blipFill>
        <p:spPr>
          <a:xfrm>
            <a:off x="1936750" y="813492"/>
            <a:ext cx="8318500" cy="5435600"/>
          </a:xfrm>
          <a:prstGeom prst="rect">
            <a:avLst/>
          </a:prstGeom>
        </p:spPr>
      </p:pic>
      <p:sp>
        <p:nvSpPr>
          <p:cNvPr id="3" name="Rectangle 2">
            <a:extLst>
              <a:ext uri="{FF2B5EF4-FFF2-40B4-BE49-F238E27FC236}">
                <a16:creationId xmlns:a16="http://schemas.microsoft.com/office/drawing/2014/main" id="{B3E470A3-70F9-A542-A4E6-949812D304C8}"/>
              </a:ext>
            </a:extLst>
          </p:cNvPr>
          <p:cNvSpPr/>
          <p:nvPr/>
        </p:nvSpPr>
        <p:spPr>
          <a:xfrm>
            <a:off x="5325762" y="2755554"/>
            <a:ext cx="469556" cy="31386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186150F8-E58D-6D42-8949-5334D2D19F44}"/>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2305898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BB7CC9-3EA9-794E-9012-CDEE7AF689E3}"/>
              </a:ext>
            </a:extLst>
          </p:cNvPr>
          <p:cNvSpPr txBox="1">
            <a:spLocks/>
          </p:cNvSpPr>
          <p:nvPr/>
        </p:nvSpPr>
        <p:spPr>
          <a:xfrm>
            <a:off x="884856" y="628063"/>
            <a:ext cx="10861101" cy="993707"/>
          </a:xfrm>
          <a:prstGeom prst="rect">
            <a:avLst/>
          </a:prstGeom>
        </p:spPr>
        <p:txBody>
          <a:bodyPr anchor="t">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b="1" dirty="0">
                <a:solidFill>
                  <a:schemeClr val="tx2"/>
                </a:solidFill>
              </a:rPr>
              <a:t>Conclusion</a:t>
            </a:r>
          </a:p>
        </p:txBody>
      </p:sp>
      <p:cxnSp>
        <p:nvCxnSpPr>
          <p:cNvPr id="4" name="Connecteur droit 3">
            <a:extLst>
              <a:ext uri="{FF2B5EF4-FFF2-40B4-BE49-F238E27FC236}">
                <a16:creationId xmlns:a16="http://schemas.microsoft.com/office/drawing/2014/main" id="{1AEC3295-C939-D347-9D6C-F61A8ACAA531}"/>
              </a:ext>
            </a:extLst>
          </p:cNvPr>
          <p:cNvCxnSpPr>
            <a:cxnSpLocks/>
          </p:cNvCxnSpPr>
          <p:nvPr/>
        </p:nvCxnSpPr>
        <p:spPr>
          <a:xfrm>
            <a:off x="5903089" y="3512298"/>
            <a:ext cx="0" cy="2384385"/>
          </a:xfrm>
          <a:prstGeom prst="line">
            <a:avLst/>
          </a:prstGeom>
        </p:spPr>
        <p:style>
          <a:lnRef idx="3">
            <a:schemeClr val="accent1"/>
          </a:lnRef>
          <a:fillRef idx="0">
            <a:schemeClr val="accent1"/>
          </a:fillRef>
          <a:effectRef idx="2">
            <a:schemeClr val="accent1"/>
          </a:effectRef>
          <a:fontRef idx="minor">
            <a:schemeClr val="tx1"/>
          </a:fontRef>
        </p:style>
      </p:cxnSp>
      <p:sp>
        <p:nvSpPr>
          <p:cNvPr id="6" name="ZoneTexte 5">
            <a:extLst>
              <a:ext uri="{FF2B5EF4-FFF2-40B4-BE49-F238E27FC236}">
                <a16:creationId xmlns:a16="http://schemas.microsoft.com/office/drawing/2014/main" id="{98543586-1AF9-8D49-A3D0-BC2804DCA792}"/>
              </a:ext>
            </a:extLst>
          </p:cNvPr>
          <p:cNvSpPr txBox="1"/>
          <p:nvPr/>
        </p:nvSpPr>
        <p:spPr>
          <a:xfrm>
            <a:off x="1464699" y="3641233"/>
            <a:ext cx="3895618" cy="369332"/>
          </a:xfrm>
          <a:prstGeom prst="rect">
            <a:avLst/>
          </a:prstGeom>
          <a:noFill/>
        </p:spPr>
        <p:txBody>
          <a:bodyPr wrap="none" rtlCol="0">
            <a:spAutoFit/>
          </a:bodyPr>
          <a:lstStyle/>
          <a:p>
            <a:r>
              <a:rPr lang="fr-FR" dirty="0">
                <a:solidFill>
                  <a:srgbClr val="FF0000"/>
                </a:solidFill>
              </a:rPr>
              <a:t>Prédiction de la consommation électrique</a:t>
            </a:r>
          </a:p>
        </p:txBody>
      </p:sp>
      <p:sp>
        <p:nvSpPr>
          <p:cNvPr id="7" name="ZoneTexte 6">
            <a:extLst>
              <a:ext uri="{FF2B5EF4-FFF2-40B4-BE49-F238E27FC236}">
                <a16:creationId xmlns:a16="http://schemas.microsoft.com/office/drawing/2014/main" id="{000C70A4-421E-8E49-AD15-EFDE2BBCC80A}"/>
              </a:ext>
            </a:extLst>
          </p:cNvPr>
          <p:cNvSpPr txBox="1"/>
          <p:nvPr/>
        </p:nvSpPr>
        <p:spPr>
          <a:xfrm>
            <a:off x="6690166" y="3641233"/>
            <a:ext cx="2778325" cy="369332"/>
          </a:xfrm>
          <a:prstGeom prst="rect">
            <a:avLst/>
          </a:prstGeom>
          <a:noFill/>
        </p:spPr>
        <p:txBody>
          <a:bodyPr wrap="none" rtlCol="0">
            <a:spAutoFit/>
          </a:bodyPr>
          <a:lstStyle/>
          <a:p>
            <a:r>
              <a:rPr lang="fr-FR" dirty="0">
                <a:solidFill>
                  <a:srgbClr val="00B0F0"/>
                </a:solidFill>
              </a:rPr>
              <a:t>Prédiction de l’émission CO</a:t>
            </a:r>
            <a:r>
              <a:rPr lang="fr-FR" baseline="-25000" dirty="0">
                <a:solidFill>
                  <a:srgbClr val="00B0F0"/>
                </a:solidFill>
              </a:rPr>
              <a:t>2</a:t>
            </a:r>
            <a:endParaRPr lang="fr-FR" dirty="0">
              <a:solidFill>
                <a:srgbClr val="00B0F0"/>
              </a:solidFill>
            </a:endParaRPr>
          </a:p>
        </p:txBody>
      </p:sp>
      <p:sp>
        <p:nvSpPr>
          <p:cNvPr id="8" name="ZoneTexte 7">
            <a:extLst>
              <a:ext uri="{FF2B5EF4-FFF2-40B4-BE49-F238E27FC236}">
                <a16:creationId xmlns:a16="http://schemas.microsoft.com/office/drawing/2014/main" id="{A76CCF2C-7183-4E44-A03B-E931BC128464}"/>
              </a:ext>
            </a:extLst>
          </p:cNvPr>
          <p:cNvSpPr txBox="1"/>
          <p:nvPr/>
        </p:nvSpPr>
        <p:spPr>
          <a:xfrm>
            <a:off x="1317586" y="4146110"/>
            <a:ext cx="4456253" cy="1200329"/>
          </a:xfrm>
          <a:prstGeom prst="rect">
            <a:avLst/>
          </a:prstGeom>
          <a:noFill/>
        </p:spPr>
        <p:txBody>
          <a:bodyPr wrap="square" rtlCol="0">
            <a:spAutoFit/>
          </a:bodyPr>
          <a:lstStyle/>
          <a:p>
            <a:pPr marL="285750" indent="-285750">
              <a:buFont typeface="Wingdings" pitchFamily="2" charset="2"/>
              <a:buChar char="q"/>
            </a:pPr>
            <a:r>
              <a:rPr lang="fr-FR" dirty="0"/>
              <a:t>Il est possible de prédire la consommation électrique de manière fiable</a:t>
            </a:r>
          </a:p>
          <a:p>
            <a:pPr marL="742950" lvl="1" indent="-285750">
              <a:buFont typeface="Wingdings" pitchFamily="2" charset="2"/>
              <a:buChar char="Ø"/>
            </a:pPr>
            <a:r>
              <a:rPr lang="fr-FR" dirty="0"/>
              <a:t>MSE:  1.9 * 10</a:t>
            </a:r>
            <a:r>
              <a:rPr lang="fr-FR" baseline="30000" dirty="0"/>
              <a:t>6</a:t>
            </a:r>
            <a:endParaRPr lang="fr-FR" dirty="0"/>
          </a:p>
          <a:p>
            <a:pPr marL="742950" lvl="1" indent="-285750">
              <a:buFont typeface="Wingdings" pitchFamily="2" charset="2"/>
              <a:buChar char="Ø"/>
            </a:pPr>
            <a:r>
              <a:rPr lang="fr-FR" dirty="0"/>
              <a:t>R2: 0.795</a:t>
            </a:r>
          </a:p>
        </p:txBody>
      </p:sp>
      <p:sp>
        <p:nvSpPr>
          <p:cNvPr id="9" name="ZoneTexte 8">
            <a:extLst>
              <a:ext uri="{FF2B5EF4-FFF2-40B4-BE49-F238E27FC236}">
                <a16:creationId xmlns:a16="http://schemas.microsoft.com/office/drawing/2014/main" id="{B72D95C4-FC4A-8C40-A3D2-ADBE681A2957}"/>
              </a:ext>
            </a:extLst>
          </p:cNvPr>
          <p:cNvSpPr txBox="1"/>
          <p:nvPr/>
        </p:nvSpPr>
        <p:spPr>
          <a:xfrm>
            <a:off x="6418161" y="4147187"/>
            <a:ext cx="4456253" cy="1200329"/>
          </a:xfrm>
          <a:prstGeom prst="rect">
            <a:avLst/>
          </a:prstGeom>
          <a:noFill/>
        </p:spPr>
        <p:txBody>
          <a:bodyPr wrap="square" rtlCol="0">
            <a:spAutoFit/>
          </a:bodyPr>
          <a:lstStyle/>
          <a:p>
            <a:pPr marL="285750" indent="-285750">
              <a:buFont typeface="Wingdings" pitchFamily="2" charset="2"/>
              <a:buChar char="q"/>
            </a:pPr>
            <a:r>
              <a:rPr lang="fr-FR" dirty="0"/>
              <a:t>Il est possible de prédire l’émission CO</a:t>
            </a:r>
            <a:r>
              <a:rPr lang="fr-FR" baseline="-25000" dirty="0"/>
              <a:t>2 </a:t>
            </a:r>
            <a:r>
              <a:rPr lang="fr-FR" dirty="0"/>
              <a:t>mais moins fiable</a:t>
            </a:r>
          </a:p>
          <a:p>
            <a:pPr marL="742950" lvl="1" indent="-285750">
              <a:buFont typeface="Wingdings" pitchFamily="2" charset="2"/>
              <a:buChar char="Ø"/>
            </a:pPr>
            <a:r>
              <a:rPr lang="fr-FR" dirty="0"/>
              <a:t>MSE:  65</a:t>
            </a:r>
          </a:p>
          <a:p>
            <a:pPr marL="742950" lvl="1" indent="-285750">
              <a:buFont typeface="Wingdings" pitchFamily="2" charset="2"/>
              <a:buChar char="Ø"/>
            </a:pPr>
            <a:r>
              <a:rPr lang="fr-FR" dirty="0"/>
              <a:t>R2: 0.72 </a:t>
            </a:r>
          </a:p>
        </p:txBody>
      </p:sp>
      <p:sp>
        <p:nvSpPr>
          <p:cNvPr id="12" name="ZoneTexte 11">
            <a:extLst>
              <a:ext uri="{FF2B5EF4-FFF2-40B4-BE49-F238E27FC236}">
                <a16:creationId xmlns:a16="http://schemas.microsoft.com/office/drawing/2014/main" id="{B95346FD-A11A-8E4D-B611-32ABA94A6837}"/>
              </a:ext>
            </a:extLst>
          </p:cNvPr>
          <p:cNvSpPr txBox="1"/>
          <p:nvPr/>
        </p:nvSpPr>
        <p:spPr>
          <a:xfrm>
            <a:off x="1317586" y="1410677"/>
            <a:ext cx="10187648" cy="2130711"/>
          </a:xfrm>
          <a:prstGeom prst="rect">
            <a:avLst/>
          </a:prstGeom>
          <a:noFill/>
        </p:spPr>
        <p:txBody>
          <a:bodyPr wrap="square" rtlCol="0">
            <a:spAutoFit/>
          </a:bodyPr>
          <a:lstStyle/>
          <a:p>
            <a:pPr marL="285750" indent="-285750">
              <a:lnSpc>
                <a:spcPct val="150000"/>
              </a:lnSpc>
              <a:buFont typeface="Wingdings" pitchFamily="2" charset="2"/>
              <a:buChar char="q"/>
            </a:pPr>
            <a:r>
              <a:rPr lang="fr-FR" dirty="0"/>
              <a:t>Nous avons testé plusieurs modèles </a:t>
            </a:r>
            <a:r>
              <a:rPr lang="fr-FR" dirty="0">
                <a:sym typeface="Wingdings" pitchFamily="2" charset="2"/>
              </a:rPr>
              <a:t>de prédiction pour la consommation électrique et l’émission CO</a:t>
            </a:r>
            <a:r>
              <a:rPr lang="fr-FR" baseline="-25000" dirty="0">
                <a:sym typeface="Wingdings" pitchFamily="2" charset="2"/>
              </a:rPr>
              <a:t>2</a:t>
            </a:r>
          </a:p>
          <a:p>
            <a:pPr marL="285750" indent="-285750">
              <a:lnSpc>
                <a:spcPct val="150000"/>
              </a:lnSpc>
              <a:buFont typeface="Wingdings" pitchFamily="2" charset="2"/>
              <a:buChar char="q"/>
            </a:pPr>
            <a:r>
              <a:rPr lang="fr-FR" dirty="0"/>
              <a:t>Bagging est celui qui produit les meilleurs performances en fonction de critère choisi dans les deux cas de prédictions</a:t>
            </a:r>
          </a:p>
          <a:p>
            <a:pPr marL="285750" indent="-285750">
              <a:lnSpc>
                <a:spcPct val="150000"/>
              </a:lnSpc>
              <a:buFont typeface="Wingdings" pitchFamily="2" charset="2"/>
              <a:buChar char="q"/>
            </a:pPr>
            <a:r>
              <a:rPr lang="fr-FR" dirty="0"/>
              <a:t>Nous avons étudié l’</a:t>
            </a:r>
            <a:r>
              <a:rPr lang="fr-FR" dirty="0" err="1"/>
              <a:t>overfitting</a:t>
            </a:r>
            <a:r>
              <a:rPr lang="fr-FR" dirty="0"/>
              <a:t> des modèles testés et la performance en fonction de quantité de la donnée</a:t>
            </a:r>
          </a:p>
          <a:p>
            <a:pPr marL="285750" indent="-285750">
              <a:lnSpc>
                <a:spcPct val="150000"/>
              </a:lnSpc>
              <a:buFont typeface="Wingdings" pitchFamily="2" charset="2"/>
              <a:buChar char="q"/>
            </a:pPr>
            <a:r>
              <a:rPr lang="fr-FR" dirty="0"/>
              <a:t>Nous avons aussi évalué l’importance des variables de la donnée pour la prédiction</a:t>
            </a:r>
          </a:p>
        </p:txBody>
      </p:sp>
      <p:sp>
        <p:nvSpPr>
          <p:cNvPr id="3" name="ZoneTexte 2">
            <a:extLst>
              <a:ext uri="{FF2B5EF4-FFF2-40B4-BE49-F238E27FC236}">
                <a16:creationId xmlns:a16="http://schemas.microsoft.com/office/drawing/2014/main" id="{67669EBB-7FD0-3F4B-BC93-19ED2338E275}"/>
              </a:ext>
            </a:extLst>
          </p:cNvPr>
          <p:cNvSpPr txBox="1"/>
          <p:nvPr/>
        </p:nvSpPr>
        <p:spPr>
          <a:xfrm>
            <a:off x="6464457" y="5342684"/>
            <a:ext cx="4925019" cy="923330"/>
          </a:xfrm>
          <a:prstGeom prst="rect">
            <a:avLst/>
          </a:prstGeom>
          <a:noFill/>
        </p:spPr>
        <p:txBody>
          <a:bodyPr wrap="square" rtlCol="0">
            <a:spAutoFit/>
          </a:bodyPr>
          <a:lstStyle/>
          <a:p>
            <a:pPr marL="285750" indent="-285750">
              <a:buFont typeface="Wingdings" pitchFamily="2" charset="2"/>
              <a:buChar char="q"/>
            </a:pPr>
            <a:r>
              <a:rPr lang="fr-FR" dirty="0"/>
              <a:t>Ajout de score EnergyStar améliore légèrement la performance de la prédiction d’émission CO</a:t>
            </a:r>
            <a:r>
              <a:rPr lang="fr-FR" baseline="-25000" dirty="0"/>
              <a:t>2</a:t>
            </a:r>
            <a:r>
              <a:rPr lang="fr-FR" dirty="0"/>
              <a:t> </a:t>
            </a:r>
          </a:p>
          <a:p>
            <a:endParaRPr lang="fr-FR" dirty="0"/>
          </a:p>
        </p:txBody>
      </p:sp>
      <p:sp>
        <p:nvSpPr>
          <p:cNvPr id="5" name="Espace réservé du numéro de diapositive 4">
            <a:extLst>
              <a:ext uri="{FF2B5EF4-FFF2-40B4-BE49-F238E27FC236}">
                <a16:creationId xmlns:a16="http://schemas.microsoft.com/office/drawing/2014/main" id="{984218D9-C858-634F-95BC-72A05811E65A}"/>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812658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D5B220-95A7-F248-9E21-669CD738F884}"/>
              </a:ext>
            </a:extLst>
          </p:cNvPr>
          <p:cNvSpPr txBox="1">
            <a:spLocks/>
          </p:cNvSpPr>
          <p:nvPr/>
        </p:nvSpPr>
        <p:spPr>
          <a:xfrm>
            <a:off x="921927" y="720431"/>
            <a:ext cx="10348146" cy="993707"/>
          </a:xfrm>
          <a:prstGeom prst="rect">
            <a:avLst/>
          </a:prstGeom>
        </p:spPr>
        <p:txBody>
          <a:bodyPr anchor="t">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b="1" dirty="0">
                <a:solidFill>
                  <a:schemeClr val="tx2"/>
                </a:solidFill>
              </a:rPr>
              <a:t>Contexte de l’étude</a:t>
            </a:r>
          </a:p>
        </p:txBody>
      </p:sp>
      <p:sp>
        <p:nvSpPr>
          <p:cNvPr id="3" name="ZoneTexte 2">
            <a:extLst>
              <a:ext uri="{FF2B5EF4-FFF2-40B4-BE49-F238E27FC236}">
                <a16:creationId xmlns:a16="http://schemas.microsoft.com/office/drawing/2014/main" id="{ED782DCD-7D1E-814A-9912-46B12AA4A560}"/>
              </a:ext>
            </a:extLst>
          </p:cNvPr>
          <p:cNvSpPr txBox="1"/>
          <p:nvPr/>
        </p:nvSpPr>
        <p:spPr>
          <a:xfrm>
            <a:off x="1330621" y="1583432"/>
            <a:ext cx="9939452" cy="4300536"/>
          </a:xfrm>
          <a:prstGeom prst="rect">
            <a:avLst/>
          </a:prstGeom>
          <a:noFill/>
        </p:spPr>
        <p:txBody>
          <a:bodyPr wrap="none" rtlCol="0">
            <a:spAutoFit/>
          </a:bodyPr>
          <a:lstStyle/>
          <a:p>
            <a:pPr marL="285750" indent="-285750">
              <a:lnSpc>
                <a:spcPct val="150000"/>
              </a:lnSpc>
              <a:buFont typeface="Wingdings" pitchFamily="2" charset="2"/>
              <a:buChar char="q"/>
            </a:pPr>
            <a:r>
              <a:rPr lang="fr-FR" dirty="0"/>
              <a:t>Projet: étude de la consommation électrique de bâtiments à la ville de Seattle</a:t>
            </a:r>
          </a:p>
          <a:p>
            <a:pPr marL="285750" indent="-285750">
              <a:lnSpc>
                <a:spcPct val="150000"/>
              </a:lnSpc>
              <a:buFont typeface="Wingdings" pitchFamily="2" charset="2"/>
              <a:buChar char="q"/>
            </a:pPr>
            <a:r>
              <a:rPr lang="fr-FR" dirty="0"/>
              <a:t>Objectif: </a:t>
            </a:r>
          </a:p>
          <a:p>
            <a:pPr marL="1200150" lvl="2" indent="-285750">
              <a:lnSpc>
                <a:spcPct val="150000"/>
              </a:lnSpc>
              <a:buFont typeface="Wingdings" pitchFamily="2" charset="2"/>
              <a:buChar char="Ø"/>
            </a:pPr>
            <a:r>
              <a:rPr lang="fr-FR" dirty="0"/>
              <a:t>Prédire la consommation d’énergie d’un bâtiment</a:t>
            </a:r>
          </a:p>
          <a:p>
            <a:pPr marL="1200150" lvl="2" indent="-285750">
              <a:lnSpc>
                <a:spcPct val="150000"/>
              </a:lnSpc>
              <a:buFont typeface="Wingdings" pitchFamily="2" charset="2"/>
              <a:buChar char="Ø"/>
            </a:pPr>
            <a:r>
              <a:rPr lang="fr-FR" dirty="0"/>
              <a:t>Prédire l’émission de CO</a:t>
            </a:r>
            <a:r>
              <a:rPr lang="fr-FR" baseline="-25000" dirty="0"/>
              <a:t>2</a:t>
            </a:r>
            <a:r>
              <a:rPr lang="fr-FR" dirty="0"/>
              <a:t> d’un bâtiment</a:t>
            </a:r>
          </a:p>
          <a:p>
            <a:pPr marL="1200150" lvl="2" indent="-285750">
              <a:lnSpc>
                <a:spcPct val="150000"/>
              </a:lnSpc>
              <a:buFont typeface="Wingdings" pitchFamily="2" charset="2"/>
              <a:buChar char="Ø"/>
            </a:pPr>
            <a:r>
              <a:rPr lang="fr-FR" dirty="0"/>
              <a:t>Déterminer l’intérêt de l’utilisation du score ENERGY STAR sur la prédiction d’émission CO</a:t>
            </a:r>
            <a:r>
              <a:rPr lang="fr-FR" baseline="-25000" dirty="0"/>
              <a:t>2</a:t>
            </a:r>
            <a:r>
              <a:rPr lang="fr-FR" dirty="0"/>
              <a:t> </a:t>
            </a:r>
            <a:endParaRPr lang="fr-FR" sz="2000" dirty="0"/>
          </a:p>
          <a:p>
            <a:pPr marL="342900" indent="-342900">
              <a:lnSpc>
                <a:spcPct val="150000"/>
              </a:lnSpc>
              <a:buFont typeface="Wingdings" pitchFamily="2" charset="2"/>
              <a:buChar char="q"/>
            </a:pPr>
            <a:r>
              <a:rPr lang="fr-FR" sz="2000" dirty="0"/>
              <a:t>Données: deux jeux de données de consommation sur les bâtiments en 2015 et 2016</a:t>
            </a:r>
          </a:p>
          <a:p>
            <a:pPr marL="342900" indent="-342900">
              <a:lnSpc>
                <a:spcPct val="150000"/>
              </a:lnSpc>
              <a:buFont typeface="Wingdings" pitchFamily="2" charset="2"/>
              <a:buChar char="q"/>
            </a:pPr>
            <a:r>
              <a:rPr lang="fr-FR" sz="2000" dirty="0"/>
              <a:t>La prédiction se base sur les informations inscrites sur le permis de construire:</a:t>
            </a:r>
          </a:p>
          <a:p>
            <a:pPr marL="1200150" lvl="2" indent="-285750">
              <a:lnSpc>
                <a:spcPct val="150000"/>
              </a:lnSpc>
              <a:buFont typeface="Wingdings" pitchFamily="2" charset="2"/>
              <a:buChar char="Ø"/>
            </a:pPr>
            <a:r>
              <a:rPr lang="fr-FR" dirty="0"/>
              <a:t>Date de construction</a:t>
            </a:r>
          </a:p>
          <a:p>
            <a:pPr marL="1200150" lvl="2" indent="-285750">
              <a:lnSpc>
                <a:spcPct val="150000"/>
              </a:lnSpc>
              <a:buFont typeface="Wingdings" pitchFamily="2" charset="2"/>
              <a:buChar char="Ø"/>
            </a:pPr>
            <a:r>
              <a:rPr lang="fr-FR" dirty="0"/>
              <a:t>Location de construction</a:t>
            </a:r>
          </a:p>
          <a:p>
            <a:pPr marL="1200150" lvl="2" indent="-285750">
              <a:lnSpc>
                <a:spcPct val="150000"/>
              </a:lnSpc>
              <a:buFont typeface="Wingdings" pitchFamily="2" charset="2"/>
              <a:buChar char="Ø"/>
            </a:pPr>
            <a:r>
              <a:rPr lang="fr-FR" dirty="0"/>
              <a:t>Type d’usage de la construction</a:t>
            </a:r>
          </a:p>
        </p:txBody>
      </p:sp>
      <p:pic>
        <p:nvPicPr>
          <p:cNvPr id="5" name="Image 4" descr="Une image contenant texte, clipart&#10;&#10;Description générée automatiquement">
            <a:extLst>
              <a:ext uri="{FF2B5EF4-FFF2-40B4-BE49-F238E27FC236}">
                <a16:creationId xmlns:a16="http://schemas.microsoft.com/office/drawing/2014/main" id="{DC23037A-9B89-9F43-BAEE-1CC6F39D4C94}"/>
              </a:ext>
            </a:extLst>
          </p:cNvPr>
          <p:cNvPicPr>
            <a:picLocks noChangeAspect="1"/>
          </p:cNvPicPr>
          <p:nvPr/>
        </p:nvPicPr>
        <p:blipFill>
          <a:blip r:embed="rId3"/>
          <a:stretch>
            <a:fillRect/>
          </a:stretch>
        </p:blipFill>
        <p:spPr>
          <a:xfrm>
            <a:off x="8033658" y="782032"/>
            <a:ext cx="2573660" cy="870503"/>
          </a:xfrm>
          <a:prstGeom prst="rect">
            <a:avLst/>
          </a:prstGeom>
        </p:spPr>
      </p:pic>
      <p:sp>
        <p:nvSpPr>
          <p:cNvPr id="6" name="ZoneTexte 5">
            <a:extLst>
              <a:ext uri="{FF2B5EF4-FFF2-40B4-BE49-F238E27FC236}">
                <a16:creationId xmlns:a16="http://schemas.microsoft.com/office/drawing/2014/main" id="{B64816AB-4B0D-814A-98F5-34E347E4ECF5}"/>
              </a:ext>
            </a:extLst>
          </p:cNvPr>
          <p:cNvSpPr txBox="1"/>
          <p:nvPr/>
        </p:nvSpPr>
        <p:spPr>
          <a:xfrm>
            <a:off x="6060217" y="4592758"/>
            <a:ext cx="4396909" cy="1200329"/>
          </a:xfrm>
          <a:prstGeom prst="rect">
            <a:avLst/>
          </a:prstGeom>
          <a:noFill/>
        </p:spPr>
        <p:txBody>
          <a:bodyPr wrap="none" rtlCol="0">
            <a:spAutoFit/>
          </a:bodyPr>
          <a:lstStyle/>
          <a:p>
            <a:pPr marL="1200150" lvl="2" indent="-285750">
              <a:lnSpc>
                <a:spcPct val="150000"/>
              </a:lnSpc>
              <a:buFont typeface="Wingdings" pitchFamily="2" charset="2"/>
              <a:buChar char="Ø"/>
            </a:pPr>
            <a:r>
              <a:rPr lang="fr-FR" dirty="0"/>
              <a:t>Nombre de bâtiments, et d’étages</a:t>
            </a:r>
          </a:p>
          <a:p>
            <a:pPr marL="1200150" lvl="2" indent="-285750">
              <a:lnSpc>
                <a:spcPct val="150000"/>
              </a:lnSpc>
              <a:buFont typeface="Wingdings" pitchFamily="2" charset="2"/>
              <a:buChar char="Ø"/>
            </a:pPr>
            <a:r>
              <a:rPr lang="fr-FR" dirty="0"/>
              <a:t>Surface de construction</a:t>
            </a:r>
          </a:p>
          <a:p>
            <a:endParaRPr lang="fr-FR" dirty="0"/>
          </a:p>
        </p:txBody>
      </p:sp>
      <p:sp>
        <p:nvSpPr>
          <p:cNvPr id="4" name="Espace réservé du numéro de diapositive 3">
            <a:extLst>
              <a:ext uri="{FF2B5EF4-FFF2-40B4-BE49-F238E27FC236}">
                <a16:creationId xmlns:a16="http://schemas.microsoft.com/office/drawing/2014/main" id="{8485C6EF-6E2C-8543-A65B-486D88F5A8E0}"/>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112456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D8D035-34EA-5843-BBEF-80180D540066}"/>
              </a:ext>
            </a:extLst>
          </p:cNvPr>
          <p:cNvSpPr txBox="1">
            <a:spLocks/>
          </p:cNvSpPr>
          <p:nvPr/>
        </p:nvSpPr>
        <p:spPr>
          <a:xfrm>
            <a:off x="921927" y="720431"/>
            <a:ext cx="10348146" cy="993707"/>
          </a:xfrm>
          <a:prstGeom prst="rect">
            <a:avLst/>
          </a:prstGeom>
        </p:spPr>
        <p:txBody>
          <a:bodyPr anchor="t">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b="1" dirty="0">
                <a:solidFill>
                  <a:schemeClr val="tx2"/>
                </a:solidFill>
              </a:rPr>
              <a:t>Nettoyer et traiter des données </a:t>
            </a:r>
          </a:p>
        </p:txBody>
      </p:sp>
      <p:sp>
        <p:nvSpPr>
          <p:cNvPr id="3" name="ZoneTexte 2">
            <a:extLst>
              <a:ext uri="{FF2B5EF4-FFF2-40B4-BE49-F238E27FC236}">
                <a16:creationId xmlns:a16="http://schemas.microsoft.com/office/drawing/2014/main" id="{2F26EAFF-1C0F-8641-A12F-DDF987DAC08E}"/>
              </a:ext>
            </a:extLst>
          </p:cNvPr>
          <p:cNvSpPr txBox="1"/>
          <p:nvPr/>
        </p:nvSpPr>
        <p:spPr>
          <a:xfrm>
            <a:off x="1720717" y="1405219"/>
            <a:ext cx="8345490" cy="4746812"/>
          </a:xfrm>
          <a:prstGeom prst="rect">
            <a:avLst/>
          </a:prstGeom>
          <a:noFill/>
        </p:spPr>
        <p:txBody>
          <a:bodyPr wrap="none" rtlCol="0">
            <a:spAutoFit/>
          </a:bodyPr>
          <a:lstStyle/>
          <a:p>
            <a:pPr marL="285750" indent="-285750">
              <a:lnSpc>
                <a:spcPct val="150000"/>
              </a:lnSpc>
              <a:buFont typeface="Wingdings" pitchFamily="2" charset="2"/>
              <a:buChar char="q"/>
            </a:pPr>
            <a:r>
              <a:rPr lang="fr-FR" dirty="0"/>
              <a:t>Combiner des données en 2015 et 2016</a:t>
            </a:r>
          </a:p>
          <a:p>
            <a:pPr marL="285750" indent="-285750">
              <a:lnSpc>
                <a:spcPct val="150000"/>
              </a:lnSpc>
              <a:buFont typeface="Wingdings" pitchFamily="2" charset="2"/>
              <a:buChar char="q"/>
            </a:pPr>
            <a:r>
              <a:rPr lang="fr-FR" dirty="0"/>
              <a:t>Supprimer les construction dupliquées en utilisant </a:t>
            </a:r>
            <a:r>
              <a:rPr lang="fr-FR" dirty="0" err="1"/>
              <a:t>BuildingID</a:t>
            </a:r>
            <a:endParaRPr lang="fr-FR" dirty="0"/>
          </a:p>
          <a:p>
            <a:pPr marL="285750" indent="-285750">
              <a:lnSpc>
                <a:spcPct val="150000"/>
              </a:lnSpc>
              <a:buFont typeface="Wingdings" pitchFamily="2" charset="2"/>
              <a:buChar char="q"/>
            </a:pPr>
            <a:r>
              <a:rPr lang="fr-FR" dirty="0"/>
              <a:t>Harmoniser des chaînes de caractères:</a:t>
            </a:r>
          </a:p>
          <a:p>
            <a:pPr marL="1257300" lvl="2" indent="-342900">
              <a:buFont typeface="Wingdings" pitchFamily="2" charset="2"/>
              <a:buChar char="Ø"/>
            </a:pPr>
            <a:r>
              <a:rPr lang="fr-FR" sz="1600" dirty="0">
                <a:solidFill>
                  <a:schemeClr val="tx2"/>
                </a:solidFill>
              </a:rPr>
              <a:t>Passer toute la chaîne en minuscule puis attribuer d’une majuscule en 1</a:t>
            </a:r>
            <a:r>
              <a:rPr lang="fr-FR" sz="1600" baseline="30000" dirty="0">
                <a:solidFill>
                  <a:schemeClr val="tx2"/>
                </a:solidFill>
              </a:rPr>
              <a:t>er</a:t>
            </a:r>
            <a:r>
              <a:rPr lang="fr-FR" sz="1600" dirty="0">
                <a:solidFill>
                  <a:schemeClr val="tx2"/>
                </a:solidFill>
              </a:rPr>
              <a:t> position</a:t>
            </a:r>
          </a:p>
          <a:p>
            <a:pPr marL="1257300" lvl="2" indent="-342900">
              <a:buFont typeface="Wingdings" pitchFamily="2" charset="2"/>
              <a:buChar char="Ø"/>
            </a:pPr>
            <a:r>
              <a:rPr lang="fr-FR" sz="1600" dirty="0"/>
              <a:t>Rassemblement de catégorie des bâtiments</a:t>
            </a:r>
          </a:p>
          <a:p>
            <a:pPr marL="285750" indent="-285750">
              <a:lnSpc>
                <a:spcPct val="150000"/>
              </a:lnSpc>
              <a:buFont typeface="Wingdings" pitchFamily="2" charset="2"/>
              <a:buChar char="q"/>
            </a:pPr>
            <a:r>
              <a:rPr lang="fr-FR" dirty="0"/>
              <a:t>Supprimer des valeurs aberrantes concernant les surfaces et les consommation négatives</a:t>
            </a:r>
          </a:p>
          <a:p>
            <a:pPr marL="285750" indent="-285750">
              <a:lnSpc>
                <a:spcPct val="150000"/>
              </a:lnSpc>
              <a:buFont typeface="Wingdings" pitchFamily="2" charset="2"/>
              <a:buChar char="q"/>
            </a:pPr>
            <a:r>
              <a:rPr lang="fr-FR" dirty="0"/>
              <a:t>Créer la nouvelle variable: </a:t>
            </a:r>
          </a:p>
          <a:p>
            <a:pPr marL="1200150" lvl="2" indent="-285750">
              <a:buFont typeface="Wingdings" pitchFamily="2" charset="2"/>
              <a:buChar char="Ø"/>
            </a:pPr>
            <a:r>
              <a:rPr lang="fr-FR" sz="1600" dirty="0"/>
              <a:t>âge de propriété = année présente – année de construction</a:t>
            </a:r>
          </a:p>
          <a:p>
            <a:pPr marL="1200150" lvl="2" indent="-285750">
              <a:buFont typeface="Wingdings" pitchFamily="2" charset="2"/>
              <a:buChar char="Ø"/>
            </a:pPr>
            <a:r>
              <a:rPr lang="fr-FR" sz="1600" dirty="0"/>
              <a:t>% surface d’immeuble </a:t>
            </a:r>
          </a:p>
          <a:p>
            <a:pPr marL="1200150" lvl="2" indent="-285750">
              <a:buFont typeface="Wingdings" pitchFamily="2" charset="2"/>
              <a:buChar char="Ø"/>
            </a:pPr>
            <a:r>
              <a:rPr lang="fr-FR" sz="1600" dirty="0"/>
              <a:t>% surface de parking</a:t>
            </a:r>
          </a:p>
          <a:p>
            <a:pPr marL="285750" indent="-285750">
              <a:lnSpc>
                <a:spcPct val="150000"/>
              </a:lnSpc>
              <a:buFont typeface="Wingdings" pitchFamily="2" charset="2"/>
              <a:buChar char="q"/>
            </a:pPr>
            <a:r>
              <a:rPr lang="fr-FR" dirty="0"/>
              <a:t>Traiter les valeurs manquantes:</a:t>
            </a:r>
          </a:p>
          <a:p>
            <a:pPr marL="1200150" lvl="2" indent="-285750">
              <a:buFont typeface="Wingdings" pitchFamily="2" charset="2"/>
              <a:buChar char="Ø"/>
            </a:pPr>
            <a:r>
              <a:rPr lang="fr-FR" dirty="0"/>
              <a:t>Supprimer les colonnes avec plus de 50 % valeurs manquantes</a:t>
            </a:r>
          </a:p>
          <a:p>
            <a:pPr marL="1200150" lvl="2" indent="-285750">
              <a:buFont typeface="Wingdings" pitchFamily="2" charset="2"/>
              <a:buChar char="Ø"/>
            </a:pPr>
            <a:r>
              <a:rPr lang="fr-FR" dirty="0"/>
              <a:t>Remplacer les valeurs manquantes restées par </a:t>
            </a:r>
            <a:r>
              <a:rPr lang="fr-FR" dirty="0" err="1"/>
              <a:t>KNNImputer</a:t>
            </a:r>
            <a:r>
              <a:rPr lang="fr-FR" dirty="0"/>
              <a:t> </a:t>
            </a:r>
          </a:p>
          <a:p>
            <a:pPr marL="285750" indent="-285750">
              <a:lnSpc>
                <a:spcPct val="150000"/>
              </a:lnSpc>
              <a:buFont typeface="Wingdings" pitchFamily="2" charset="2"/>
              <a:buChar char="q"/>
            </a:pPr>
            <a:r>
              <a:rPr lang="fr-FR" dirty="0"/>
              <a:t>Sélectionner les colonnes pertinents pour ce projet</a:t>
            </a:r>
          </a:p>
        </p:txBody>
      </p:sp>
      <p:sp>
        <p:nvSpPr>
          <p:cNvPr id="4" name="Espace réservé du numéro de diapositive 3">
            <a:extLst>
              <a:ext uri="{FF2B5EF4-FFF2-40B4-BE49-F238E27FC236}">
                <a16:creationId xmlns:a16="http://schemas.microsoft.com/office/drawing/2014/main" id="{19D8D98B-1B89-104F-9FED-1EBA6BCDACD4}"/>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1271227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50AC2C-78D2-D342-AA48-F813688C84D4}"/>
              </a:ext>
            </a:extLst>
          </p:cNvPr>
          <p:cNvSpPr txBox="1">
            <a:spLocks/>
          </p:cNvSpPr>
          <p:nvPr/>
        </p:nvSpPr>
        <p:spPr>
          <a:xfrm>
            <a:off x="921927" y="720431"/>
            <a:ext cx="10348146" cy="993707"/>
          </a:xfrm>
          <a:prstGeom prst="rect">
            <a:avLst/>
          </a:prstGeom>
        </p:spPr>
        <p:txBody>
          <a:bodyPr anchor="t">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b="1" dirty="0">
                <a:solidFill>
                  <a:schemeClr val="tx2"/>
                </a:solidFill>
              </a:rPr>
              <a:t>Analyse de variables cibles</a:t>
            </a:r>
          </a:p>
        </p:txBody>
      </p:sp>
      <p:pic>
        <p:nvPicPr>
          <p:cNvPr id="4" name="Image 3">
            <a:extLst>
              <a:ext uri="{FF2B5EF4-FFF2-40B4-BE49-F238E27FC236}">
                <a16:creationId xmlns:a16="http://schemas.microsoft.com/office/drawing/2014/main" id="{D849340D-864E-B041-97EC-CAFFBEE5361B}"/>
              </a:ext>
            </a:extLst>
          </p:cNvPr>
          <p:cNvPicPr>
            <a:picLocks noChangeAspect="1"/>
          </p:cNvPicPr>
          <p:nvPr/>
        </p:nvPicPr>
        <p:blipFill>
          <a:blip r:embed="rId3"/>
          <a:stretch>
            <a:fillRect/>
          </a:stretch>
        </p:blipFill>
        <p:spPr>
          <a:xfrm>
            <a:off x="6394106" y="1621288"/>
            <a:ext cx="3938147" cy="2880000"/>
          </a:xfrm>
          <a:prstGeom prst="rect">
            <a:avLst/>
          </a:prstGeom>
        </p:spPr>
      </p:pic>
      <p:pic>
        <p:nvPicPr>
          <p:cNvPr id="6" name="Image 5">
            <a:extLst>
              <a:ext uri="{FF2B5EF4-FFF2-40B4-BE49-F238E27FC236}">
                <a16:creationId xmlns:a16="http://schemas.microsoft.com/office/drawing/2014/main" id="{F5D5F4AB-0016-6847-AD1B-B66A4DA180E5}"/>
              </a:ext>
            </a:extLst>
          </p:cNvPr>
          <p:cNvPicPr>
            <a:picLocks noChangeAspect="1"/>
          </p:cNvPicPr>
          <p:nvPr/>
        </p:nvPicPr>
        <p:blipFill>
          <a:blip r:embed="rId4"/>
          <a:stretch>
            <a:fillRect/>
          </a:stretch>
        </p:blipFill>
        <p:spPr>
          <a:xfrm>
            <a:off x="1904593" y="1589584"/>
            <a:ext cx="3551693" cy="2880000"/>
          </a:xfrm>
          <a:prstGeom prst="rect">
            <a:avLst/>
          </a:prstGeom>
        </p:spPr>
      </p:pic>
      <p:sp>
        <p:nvSpPr>
          <p:cNvPr id="8" name="ZoneTexte 7">
            <a:extLst>
              <a:ext uri="{FF2B5EF4-FFF2-40B4-BE49-F238E27FC236}">
                <a16:creationId xmlns:a16="http://schemas.microsoft.com/office/drawing/2014/main" id="{976DFB11-EA74-DF49-A2E4-3BC78427481E}"/>
              </a:ext>
            </a:extLst>
          </p:cNvPr>
          <p:cNvSpPr txBox="1"/>
          <p:nvPr/>
        </p:nvSpPr>
        <p:spPr>
          <a:xfrm>
            <a:off x="1431387" y="4674909"/>
            <a:ext cx="9838686" cy="1200329"/>
          </a:xfrm>
          <a:prstGeom prst="rect">
            <a:avLst/>
          </a:prstGeom>
          <a:noFill/>
        </p:spPr>
        <p:txBody>
          <a:bodyPr wrap="square" rtlCol="0">
            <a:spAutoFit/>
          </a:bodyPr>
          <a:lstStyle/>
          <a:p>
            <a:pPr marL="285750" indent="-285750">
              <a:buFont typeface="Wingdings" pitchFamily="2" charset="2"/>
              <a:buChar char="q"/>
            </a:pPr>
            <a:r>
              <a:rPr lang="fr-FR" dirty="0"/>
              <a:t>DIP test: p-value &gt; 0.05             </a:t>
            </a:r>
            <a:r>
              <a:rPr lang="fr-FR" dirty="0">
                <a:sym typeface="Wingdings" pitchFamily="2" charset="2"/>
              </a:rPr>
              <a:t> uni modal</a:t>
            </a:r>
          </a:p>
          <a:p>
            <a:pPr marL="285750" indent="-285750">
              <a:buFont typeface="Wingdings" pitchFamily="2" charset="2"/>
              <a:buChar char="q"/>
            </a:pPr>
            <a:r>
              <a:rPr lang="fr-FR" dirty="0">
                <a:sym typeface="Wingdings" pitchFamily="2" charset="2"/>
              </a:rPr>
              <a:t>Normaltest                                  nos données ne semble pas suivre une loi normale</a:t>
            </a:r>
          </a:p>
          <a:p>
            <a:pPr lvl="7"/>
            <a:r>
              <a:rPr lang="fr-FR" dirty="0">
                <a:sym typeface="Wingdings" pitchFamily="2" charset="2"/>
              </a:rPr>
              <a:t> Utiliser TransformedTargetRegressor (func = log, inver_func = exp) lors de la prédiction</a:t>
            </a:r>
          </a:p>
        </p:txBody>
      </p:sp>
      <p:sp>
        <p:nvSpPr>
          <p:cNvPr id="3" name="Espace réservé du numéro de diapositive 2">
            <a:extLst>
              <a:ext uri="{FF2B5EF4-FFF2-40B4-BE49-F238E27FC236}">
                <a16:creationId xmlns:a16="http://schemas.microsoft.com/office/drawing/2014/main" id="{05235F41-C23B-F245-84B9-09D58E7F573D}"/>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1127866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D950F1-40FF-BA47-A670-394647A3BA76}"/>
              </a:ext>
            </a:extLst>
          </p:cNvPr>
          <p:cNvSpPr txBox="1">
            <a:spLocks/>
          </p:cNvSpPr>
          <p:nvPr/>
        </p:nvSpPr>
        <p:spPr>
          <a:xfrm>
            <a:off x="921927" y="720431"/>
            <a:ext cx="10348146" cy="993707"/>
          </a:xfrm>
          <a:prstGeom prst="rect">
            <a:avLst/>
          </a:prstGeom>
        </p:spPr>
        <p:txBody>
          <a:bodyPr anchor="t">
            <a:normAutofit fontScale="775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b="1" dirty="0">
                <a:solidFill>
                  <a:schemeClr val="tx2"/>
                </a:solidFill>
              </a:rPr>
              <a:t>Relation entre variable qualitative et variables cibles</a:t>
            </a:r>
          </a:p>
        </p:txBody>
      </p:sp>
      <p:sp>
        <p:nvSpPr>
          <p:cNvPr id="13" name="ZoneTexte 12">
            <a:extLst>
              <a:ext uri="{FF2B5EF4-FFF2-40B4-BE49-F238E27FC236}">
                <a16:creationId xmlns:a16="http://schemas.microsoft.com/office/drawing/2014/main" id="{919411B0-7DF8-E54F-999A-27476FF9B892}"/>
              </a:ext>
            </a:extLst>
          </p:cNvPr>
          <p:cNvSpPr txBox="1"/>
          <p:nvPr/>
        </p:nvSpPr>
        <p:spPr>
          <a:xfrm>
            <a:off x="1368060" y="5483525"/>
            <a:ext cx="9961701" cy="646331"/>
          </a:xfrm>
          <a:prstGeom prst="rect">
            <a:avLst/>
          </a:prstGeom>
          <a:noFill/>
        </p:spPr>
        <p:txBody>
          <a:bodyPr wrap="none" rtlCol="0">
            <a:spAutoFit/>
          </a:bodyPr>
          <a:lstStyle/>
          <a:p>
            <a:pPr marL="285750" indent="-285750">
              <a:buFont typeface="Wingdings" pitchFamily="2" charset="2"/>
              <a:buChar char="q"/>
            </a:pPr>
            <a:r>
              <a:rPr lang="fr-FR" dirty="0"/>
              <a:t>L’hôpitaux sont les bâtiments les plus polluants suivi par les laboratoires, universités</a:t>
            </a:r>
          </a:p>
          <a:p>
            <a:pPr marL="285750" indent="-285750">
              <a:buFont typeface="Wingdings" pitchFamily="2" charset="2"/>
              <a:buChar char="q"/>
            </a:pPr>
            <a:r>
              <a:rPr lang="fr-FR" dirty="0"/>
              <a:t>Un bâtiment de type université est très supérieur aux autres données  =&gt; Supprimer cette valeur aberrante</a:t>
            </a:r>
          </a:p>
        </p:txBody>
      </p:sp>
      <p:pic>
        <p:nvPicPr>
          <p:cNvPr id="4" name="Image 3">
            <a:extLst>
              <a:ext uri="{FF2B5EF4-FFF2-40B4-BE49-F238E27FC236}">
                <a16:creationId xmlns:a16="http://schemas.microsoft.com/office/drawing/2014/main" id="{B9184079-2209-C748-9AE0-98C74565D1F1}"/>
              </a:ext>
            </a:extLst>
          </p:cNvPr>
          <p:cNvPicPr>
            <a:picLocks noChangeAspect="1"/>
          </p:cNvPicPr>
          <p:nvPr/>
        </p:nvPicPr>
        <p:blipFill>
          <a:blip r:embed="rId3"/>
          <a:stretch>
            <a:fillRect/>
          </a:stretch>
        </p:blipFill>
        <p:spPr>
          <a:xfrm>
            <a:off x="6139090" y="1112108"/>
            <a:ext cx="5130983" cy="4302906"/>
          </a:xfrm>
          <a:prstGeom prst="rect">
            <a:avLst/>
          </a:prstGeom>
        </p:spPr>
      </p:pic>
      <p:pic>
        <p:nvPicPr>
          <p:cNvPr id="6" name="Image 5">
            <a:extLst>
              <a:ext uri="{FF2B5EF4-FFF2-40B4-BE49-F238E27FC236}">
                <a16:creationId xmlns:a16="http://schemas.microsoft.com/office/drawing/2014/main" id="{BCBDB684-F18B-4C4D-AE6F-B8FAD870E8B2}"/>
              </a:ext>
            </a:extLst>
          </p:cNvPr>
          <p:cNvPicPr>
            <a:picLocks noChangeAspect="1"/>
          </p:cNvPicPr>
          <p:nvPr/>
        </p:nvPicPr>
        <p:blipFill>
          <a:blip r:embed="rId4"/>
          <a:stretch>
            <a:fillRect/>
          </a:stretch>
        </p:blipFill>
        <p:spPr>
          <a:xfrm>
            <a:off x="1119351" y="1113014"/>
            <a:ext cx="5127476" cy="4302000"/>
          </a:xfrm>
          <a:prstGeom prst="rect">
            <a:avLst/>
          </a:prstGeom>
        </p:spPr>
      </p:pic>
      <p:sp>
        <p:nvSpPr>
          <p:cNvPr id="7" name="Ellipse 6">
            <a:extLst>
              <a:ext uri="{FF2B5EF4-FFF2-40B4-BE49-F238E27FC236}">
                <a16:creationId xmlns:a16="http://schemas.microsoft.com/office/drawing/2014/main" id="{056C5B8B-35C3-CC4F-B6D9-171C6BA8AD0C}"/>
              </a:ext>
            </a:extLst>
          </p:cNvPr>
          <p:cNvSpPr/>
          <p:nvPr/>
        </p:nvSpPr>
        <p:spPr>
          <a:xfrm>
            <a:off x="5886253" y="3201776"/>
            <a:ext cx="220204" cy="2828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36017B0A-85A2-2942-92D9-5887C621ABBE}"/>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97356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D0C343-94D8-9F44-85FA-05F66BC1C462}"/>
              </a:ext>
            </a:extLst>
          </p:cNvPr>
          <p:cNvSpPr txBox="1">
            <a:spLocks/>
          </p:cNvSpPr>
          <p:nvPr/>
        </p:nvSpPr>
        <p:spPr>
          <a:xfrm>
            <a:off x="921927" y="720431"/>
            <a:ext cx="10348146" cy="993707"/>
          </a:xfrm>
          <a:prstGeom prst="rect">
            <a:avLst/>
          </a:prstGeom>
        </p:spPr>
        <p:txBody>
          <a:bodyPr anchor="t">
            <a:normAutofit fontScale="775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b="1" dirty="0">
                <a:solidFill>
                  <a:schemeClr val="tx2"/>
                </a:solidFill>
              </a:rPr>
              <a:t>Relation entre variable quantitative et variables cibles</a:t>
            </a:r>
          </a:p>
        </p:txBody>
      </p:sp>
      <p:graphicFrame>
        <p:nvGraphicFramePr>
          <p:cNvPr id="4" name="Tableau 4">
            <a:extLst>
              <a:ext uri="{FF2B5EF4-FFF2-40B4-BE49-F238E27FC236}">
                <a16:creationId xmlns:a16="http://schemas.microsoft.com/office/drawing/2014/main" id="{B4007508-2D94-394D-A03B-36A468AFA6B9}"/>
              </a:ext>
            </a:extLst>
          </p:cNvPr>
          <p:cNvGraphicFramePr>
            <a:graphicFrameLocks noGrp="1"/>
          </p:cNvGraphicFramePr>
          <p:nvPr>
            <p:extLst>
              <p:ext uri="{D42A27DB-BD31-4B8C-83A1-F6EECF244321}">
                <p14:modId xmlns:p14="http://schemas.microsoft.com/office/powerpoint/2010/main" val="407709613"/>
              </p:ext>
            </p:extLst>
          </p:nvPr>
        </p:nvGraphicFramePr>
        <p:xfrm>
          <a:off x="802508" y="2478526"/>
          <a:ext cx="5077431" cy="2494280"/>
        </p:xfrm>
        <a:graphic>
          <a:graphicData uri="http://schemas.openxmlformats.org/drawingml/2006/table">
            <a:tbl>
              <a:tblPr firstRow="1" bandRow="1">
                <a:tableStyleId>{5C22544A-7EE6-4342-B048-85BDC9FD1C3A}</a:tableStyleId>
              </a:tblPr>
              <a:tblGrid>
                <a:gridCol w="3504612">
                  <a:extLst>
                    <a:ext uri="{9D8B030D-6E8A-4147-A177-3AD203B41FA5}">
                      <a16:colId xmlns:a16="http://schemas.microsoft.com/office/drawing/2014/main" val="844348704"/>
                    </a:ext>
                  </a:extLst>
                </a:gridCol>
                <a:gridCol w="1572819">
                  <a:extLst>
                    <a:ext uri="{9D8B030D-6E8A-4147-A177-3AD203B41FA5}">
                      <a16:colId xmlns:a16="http://schemas.microsoft.com/office/drawing/2014/main" val="638213698"/>
                    </a:ext>
                  </a:extLst>
                </a:gridCol>
              </a:tblGrid>
              <a:tr h="370840">
                <a:tc>
                  <a:txBody>
                    <a:bodyPr/>
                    <a:lstStyle/>
                    <a:p>
                      <a:r>
                        <a:rPr lang="fr-FR" dirty="0"/>
                        <a:t>Variables</a:t>
                      </a:r>
                    </a:p>
                  </a:txBody>
                  <a:tcPr/>
                </a:tc>
                <a:tc>
                  <a:txBody>
                    <a:bodyPr/>
                    <a:lstStyle/>
                    <a:p>
                      <a:r>
                        <a:rPr lang="fr-FR" dirty="0"/>
                        <a:t>Coefficient de corrélation</a:t>
                      </a:r>
                    </a:p>
                  </a:txBody>
                  <a:tcPr/>
                </a:tc>
                <a:extLst>
                  <a:ext uri="{0D108BD9-81ED-4DB2-BD59-A6C34878D82A}">
                    <a16:rowId xmlns:a16="http://schemas.microsoft.com/office/drawing/2014/main" val="3667140533"/>
                  </a:ext>
                </a:extLst>
              </a:tr>
              <a:tr h="370840">
                <a:tc>
                  <a:txBody>
                    <a:bodyPr/>
                    <a:lstStyle/>
                    <a:p>
                      <a:r>
                        <a:rPr lang="fr-FR" dirty="0"/>
                        <a:t>LargestPropertyUseTypeGFA</a:t>
                      </a:r>
                    </a:p>
                  </a:txBody>
                  <a:tcPr/>
                </a:tc>
                <a:tc>
                  <a:txBody>
                    <a:bodyPr/>
                    <a:lstStyle/>
                    <a:p>
                      <a:r>
                        <a:rPr lang="fr-FR" dirty="0"/>
                        <a:t>0.84</a:t>
                      </a:r>
                    </a:p>
                  </a:txBody>
                  <a:tcPr/>
                </a:tc>
                <a:extLst>
                  <a:ext uri="{0D108BD9-81ED-4DB2-BD59-A6C34878D82A}">
                    <a16:rowId xmlns:a16="http://schemas.microsoft.com/office/drawing/2014/main" val="360352920"/>
                  </a:ext>
                </a:extLst>
              </a:tr>
              <a:tr h="370840">
                <a:tc>
                  <a:txBody>
                    <a:bodyPr/>
                    <a:lstStyle/>
                    <a:p>
                      <a:r>
                        <a:rPr lang="fr-FR" dirty="0"/>
                        <a:t>PropertyGFABuilding(s)</a:t>
                      </a:r>
                    </a:p>
                  </a:txBody>
                  <a:tcPr/>
                </a:tc>
                <a:tc>
                  <a:txBody>
                    <a:bodyPr/>
                    <a:lstStyle/>
                    <a:p>
                      <a:r>
                        <a:rPr lang="fr-FR" dirty="0"/>
                        <a:t>0.81</a:t>
                      </a:r>
                    </a:p>
                  </a:txBody>
                  <a:tcPr/>
                </a:tc>
                <a:extLst>
                  <a:ext uri="{0D108BD9-81ED-4DB2-BD59-A6C34878D82A}">
                    <a16:rowId xmlns:a16="http://schemas.microsoft.com/office/drawing/2014/main" val="2456491977"/>
                  </a:ext>
                </a:extLst>
              </a:tr>
              <a:tr h="370840">
                <a:tc>
                  <a:txBody>
                    <a:bodyPr/>
                    <a:lstStyle/>
                    <a:p>
                      <a:r>
                        <a:rPr lang="fr-FR" dirty="0"/>
                        <a:t>PropertyGFATotal</a:t>
                      </a:r>
                    </a:p>
                  </a:txBody>
                  <a:tcPr/>
                </a:tc>
                <a:tc>
                  <a:txBody>
                    <a:bodyPr/>
                    <a:lstStyle/>
                    <a:p>
                      <a:r>
                        <a:rPr lang="fr-FR" dirty="0"/>
                        <a:t>0.8</a:t>
                      </a:r>
                    </a:p>
                  </a:txBody>
                  <a:tcPr/>
                </a:tc>
                <a:extLst>
                  <a:ext uri="{0D108BD9-81ED-4DB2-BD59-A6C34878D82A}">
                    <a16:rowId xmlns:a16="http://schemas.microsoft.com/office/drawing/2014/main" val="2999158850"/>
                  </a:ext>
                </a:extLst>
              </a:tr>
              <a:tr h="370840">
                <a:tc>
                  <a:txBody>
                    <a:bodyPr/>
                    <a:lstStyle/>
                    <a:p>
                      <a:r>
                        <a:rPr lang="fr-FR" dirty="0"/>
                        <a:t>NumberofBuildings</a:t>
                      </a:r>
                    </a:p>
                  </a:txBody>
                  <a:tcPr/>
                </a:tc>
                <a:tc>
                  <a:txBody>
                    <a:bodyPr/>
                    <a:lstStyle/>
                    <a:p>
                      <a:r>
                        <a:rPr lang="fr-FR" dirty="0"/>
                        <a:t>0.69</a:t>
                      </a:r>
                    </a:p>
                  </a:txBody>
                  <a:tcPr/>
                </a:tc>
                <a:extLst>
                  <a:ext uri="{0D108BD9-81ED-4DB2-BD59-A6C34878D82A}">
                    <a16:rowId xmlns:a16="http://schemas.microsoft.com/office/drawing/2014/main" val="707095428"/>
                  </a:ext>
                </a:extLst>
              </a:tr>
              <a:tr h="370840">
                <a:tc>
                  <a:txBody>
                    <a:bodyPr/>
                    <a:lstStyle/>
                    <a:p>
                      <a:r>
                        <a:rPr lang="fr-FR" dirty="0"/>
                        <a:t>NumberofFloors</a:t>
                      </a:r>
                    </a:p>
                  </a:txBody>
                  <a:tcPr/>
                </a:tc>
                <a:tc>
                  <a:txBody>
                    <a:bodyPr/>
                    <a:lstStyle/>
                    <a:p>
                      <a:r>
                        <a:rPr lang="fr-FR" dirty="0"/>
                        <a:t>0.21</a:t>
                      </a:r>
                    </a:p>
                  </a:txBody>
                  <a:tcPr/>
                </a:tc>
                <a:extLst>
                  <a:ext uri="{0D108BD9-81ED-4DB2-BD59-A6C34878D82A}">
                    <a16:rowId xmlns:a16="http://schemas.microsoft.com/office/drawing/2014/main" val="3270564441"/>
                  </a:ext>
                </a:extLst>
              </a:tr>
            </a:tbl>
          </a:graphicData>
        </a:graphic>
      </p:graphicFrame>
      <p:sp>
        <p:nvSpPr>
          <p:cNvPr id="6" name="ZoneTexte 5">
            <a:extLst>
              <a:ext uri="{FF2B5EF4-FFF2-40B4-BE49-F238E27FC236}">
                <a16:creationId xmlns:a16="http://schemas.microsoft.com/office/drawing/2014/main" id="{876B418A-48FE-174A-B0FC-E7B182CC7CEE}"/>
              </a:ext>
            </a:extLst>
          </p:cNvPr>
          <p:cNvSpPr txBox="1"/>
          <p:nvPr/>
        </p:nvSpPr>
        <p:spPr>
          <a:xfrm>
            <a:off x="1620456" y="1714138"/>
            <a:ext cx="2433680" cy="369332"/>
          </a:xfrm>
          <a:prstGeom prst="rect">
            <a:avLst/>
          </a:prstGeom>
          <a:noFill/>
        </p:spPr>
        <p:txBody>
          <a:bodyPr wrap="none" rtlCol="0">
            <a:spAutoFit/>
          </a:bodyPr>
          <a:lstStyle/>
          <a:p>
            <a:r>
              <a:rPr lang="fr-FR" dirty="0">
                <a:solidFill>
                  <a:schemeClr val="accent1"/>
                </a:solidFill>
              </a:rPr>
              <a:t>Consommation d’énergie</a:t>
            </a:r>
          </a:p>
        </p:txBody>
      </p:sp>
      <p:sp>
        <p:nvSpPr>
          <p:cNvPr id="7" name="ZoneTexte 6">
            <a:extLst>
              <a:ext uri="{FF2B5EF4-FFF2-40B4-BE49-F238E27FC236}">
                <a16:creationId xmlns:a16="http://schemas.microsoft.com/office/drawing/2014/main" id="{F827443A-358F-374D-A80C-86DDDA034E8D}"/>
              </a:ext>
            </a:extLst>
          </p:cNvPr>
          <p:cNvSpPr txBox="1"/>
          <p:nvPr/>
        </p:nvSpPr>
        <p:spPr>
          <a:xfrm>
            <a:off x="7398152" y="1714138"/>
            <a:ext cx="1750800" cy="369332"/>
          </a:xfrm>
          <a:prstGeom prst="rect">
            <a:avLst/>
          </a:prstGeom>
          <a:noFill/>
        </p:spPr>
        <p:txBody>
          <a:bodyPr wrap="none" rtlCol="0">
            <a:spAutoFit/>
          </a:bodyPr>
          <a:lstStyle/>
          <a:p>
            <a:r>
              <a:rPr lang="fr-FR" dirty="0">
                <a:solidFill>
                  <a:srgbClr val="0070C0"/>
                </a:solidFill>
              </a:rPr>
              <a:t>Emission de CO</a:t>
            </a:r>
            <a:r>
              <a:rPr lang="fr-FR" baseline="-25000" dirty="0">
                <a:solidFill>
                  <a:srgbClr val="0070C0"/>
                </a:solidFill>
              </a:rPr>
              <a:t>2</a:t>
            </a:r>
            <a:endParaRPr lang="fr-FR" dirty="0">
              <a:solidFill>
                <a:srgbClr val="0070C0"/>
              </a:solidFill>
            </a:endParaRPr>
          </a:p>
        </p:txBody>
      </p:sp>
      <p:graphicFrame>
        <p:nvGraphicFramePr>
          <p:cNvPr id="8" name="Tableau 4">
            <a:extLst>
              <a:ext uri="{FF2B5EF4-FFF2-40B4-BE49-F238E27FC236}">
                <a16:creationId xmlns:a16="http://schemas.microsoft.com/office/drawing/2014/main" id="{D1D187E3-DC64-0F4C-BA15-0049B2BA8757}"/>
              </a:ext>
            </a:extLst>
          </p:cNvPr>
          <p:cNvGraphicFramePr>
            <a:graphicFrameLocks noGrp="1"/>
          </p:cNvGraphicFramePr>
          <p:nvPr>
            <p:extLst>
              <p:ext uri="{D42A27DB-BD31-4B8C-83A1-F6EECF244321}">
                <p14:modId xmlns:p14="http://schemas.microsoft.com/office/powerpoint/2010/main" val="3519725221"/>
              </p:ext>
            </p:extLst>
          </p:nvPr>
        </p:nvGraphicFramePr>
        <p:xfrm>
          <a:off x="6312066" y="2478526"/>
          <a:ext cx="5077431" cy="2494280"/>
        </p:xfrm>
        <a:graphic>
          <a:graphicData uri="http://schemas.openxmlformats.org/drawingml/2006/table">
            <a:tbl>
              <a:tblPr firstRow="1" bandRow="1">
                <a:tableStyleId>{F5AB1C69-6EDB-4FF4-983F-18BD219EF322}</a:tableStyleId>
              </a:tblPr>
              <a:tblGrid>
                <a:gridCol w="3504612">
                  <a:extLst>
                    <a:ext uri="{9D8B030D-6E8A-4147-A177-3AD203B41FA5}">
                      <a16:colId xmlns:a16="http://schemas.microsoft.com/office/drawing/2014/main" val="844348704"/>
                    </a:ext>
                  </a:extLst>
                </a:gridCol>
                <a:gridCol w="1572819">
                  <a:extLst>
                    <a:ext uri="{9D8B030D-6E8A-4147-A177-3AD203B41FA5}">
                      <a16:colId xmlns:a16="http://schemas.microsoft.com/office/drawing/2014/main" val="638213698"/>
                    </a:ext>
                  </a:extLst>
                </a:gridCol>
              </a:tblGrid>
              <a:tr h="370840">
                <a:tc>
                  <a:txBody>
                    <a:bodyPr/>
                    <a:lstStyle/>
                    <a:p>
                      <a:r>
                        <a:rPr lang="fr-FR" dirty="0"/>
                        <a:t>Variables</a:t>
                      </a:r>
                    </a:p>
                  </a:txBody>
                  <a:tcPr/>
                </a:tc>
                <a:tc>
                  <a:txBody>
                    <a:bodyPr/>
                    <a:lstStyle/>
                    <a:p>
                      <a:r>
                        <a:rPr lang="fr-FR" dirty="0"/>
                        <a:t>Coefficient de corrélation</a:t>
                      </a:r>
                    </a:p>
                  </a:txBody>
                  <a:tcPr/>
                </a:tc>
                <a:extLst>
                  <a:ext uri="{0D108BD9-81ED-4DB2-BD59-A6C34878D82A}">
                    <a16:rowId xmlns:a16="http://schemas.microsoft.com/office/drawing/2014/main" val="3667140533"/>
                  </a:ext>
                </a:extLst>
              </a:tr>
              <a:tr h="370840">
                <a:tc>
                  <a:txBody>
                    <a:bodyPr/>
                    <a:lstStyle/>
                    <a:p>
                      <a:r>
                        <a:rPr lang="fr-FR" dirty="0"/>
                        <a:t>LargestPropertyUseTypeGFA</a:t>
                      </a:r>
                    </a:p>
                  </a:txBody>
                  <a:tcPr/>
                </a:tc>
                <a:tc>
                  <a:txBody>
                    <a:bodyPr/>
                    <a:lstStyle/>
                    <a:p>
                      <a:r>
                        <a:rPr lang="fr-FR" dirty="0"/>
                        <a:t>0.58</a:t>
                      </a:r>
                    </a:p>
                  </a:txBody>
                  <a:tcPr/>
                </a:tc>
                <a:extLst>
                  <a:ext uri="{0D108BD9-81ED-4DB2-BD59-A6C34878D82A}">
                    <a16:rowId xmlns:a16="http://schemas.microsoft.com/office/drawing/2014/main" val="360352920"/>
                  </a:ext>
                </a:extLst>
              </a:tr>
              <a:tr h="370840">
                <a:tc>
                  <a:txBody>
                    <a:bodyPr/>
                    <a:lstStyle/>
                    <a:p>
                      <a:r>
                        <a:rPr lang="fr-FR" dirty="0"/>
                        <a:t>PropertyGFABuilding(s)</a:t>
                      </a:r>
                    </a:p>
                  </a:txBody>
                  <a:tcPr/>
                </a:tc>
                <a:tc>
                  <a:txBody>
                    <a:bodyPr/>
                    <a:lstStyle/>
                    <a:p>
                      <a:r>
                        <a:rPr lang="fr-FR" dirty="0"/>
                        <a:t>0.55</a:t>
                      </a:r>
                    </a:p>
                  </a:txBody>
                  <a:tcPr/>
                </a:tc>
                <a:extLst>
                  <a:ext uri="{0D108BD9-81ED-4DB2-BD59-A6C34878D82A}">
                    <a16:rowId xmlns:a16="http://schemas.microsoft.com/office/drawing/2014/main" val="2456491977"/>
                  </a:ext>
                </a:extLst>
              </a:tr>
              <a:tr h="370840">
                <a:tc>
                  <a:txBody>
                    <a:bodyPr/>
                    <a:lstStyle/>
                    <a:p>
                      <a:r>
                        <a:rPr lang="fr-FR" dirty="0"/>
                        <a:t>PropertyGFATotal</a:t>
                      </a:r>
                    </a:p>
                  </a:txBody>
                  <a:tcPr/>
                </a:tc>
                <a:tc>
                  <a:txBody>
                    <a:bodyPr/>
                    <a:lstStyle/>
                    <a:p>
                      <a:r>
                        <a:rPr lang="fr-FR" dirty="0"/>
                        <a:t>0.53</a:t>
                      </a:r>
                    </a:p>
                  </a:txBody>
                  <a:tcPr/>
                </a:tc>
                <a:extLst>
                  <a:ext uri="{0D108BD9-81ED-4DB2-BD59-A6C34878D82A}">
                    <a16:rowId xmlns:a16="http://schemas.microsoft.com/office/drawing/2014/main" val="2999158850"/>
                  </a:ext>
                </a:extLst>
              </a:tr>
              <a:tr h="370840">
                <a:tc>
                  <a:txBody>
                    <a:bodyPr/>
                    <a:lstStyle/>
                    <a:p>
                      <a:r>
                        <a:rPr lang="fr-FR" dirty="0"/>
                        <a:t>NumberofBuildings</a:t>
                      </a:r>
                    </a:p>
                  </a:txBody>
                  <a:tcPr/>
                </a:tc>
                <a:tc>
                  <a:txBody>
                    <a:bodyPr/>
                    <a:lstStyle/>
                    <a:p>
                      <a:r>
                        <a:rPr lang="fr-FR" dirty="0"/>
                        <a:t>0.41</a:t>
                      </a:r>
                    </a:p>
                  </a:txBody>
                  <a:tcPr/>
                </a:tc>
                <a:extLst>
                  <a:ext uri="{0D108BD9-81ED-4DB2-BD59-A6C34878D82A}">
                    <a16:rowId xmlns:a16="http://schemas.microsoft.com/office/drawing/2014/main" val="707095428"/>
                  </a:ext>
                </a:extLst>
              </a:tr>
              <a:tr h="370840">
                <a:tc>
                  <a:txBody>
                    <a:bodyPr/>
                    <a:lstStyle/>
                    <a:p>
                      <a:r>
                        <a:rPr lang="fr-FR" dirty="0"/>
                        <a:t>NumberofFloors</a:t>
                      </a:r>
                    </a:p>
                  </a:txBody>
                  <a:tcPr/>
                </a:tc>
                <a:tc>
                  <a:txBody>
                    <a:bodyPr/>
                    <a:lstStyle/>
                    <a:p>
                      <a:r>
                        <a:rPr lang="fr-FR" dirty="0"/>
                        <a:t>0.14</a:t>
                      </a:r>
                    </a:p>
                  </a:txBody>
                  <a:tcPr/>
                </a:tc>
                <a:extLst>
                  <a:ext uri="{0D108BD9-81ED-4DB2-BD59-A6C34878D82A}">
                    <a16:rowId xmlns:a16="http://schemas.microsoft.com/office/drawing/2014/main" val="3270564441"/>
                  </a:ext>
                </a:extLst>
              </a:tr>
            </a:tbl>
          </a:graphicData>
        </a:graphic>
      </p:graphicFrame>
      <p:sp>
        <p:nvSpPr>
          <p:cNvPr id="9" name="ZoneTexte 8">
            <a:extLst>
              <a:ext uri="{FF2B5EF4-FFF2-40B4-BE49-F238E27FC236}">
                <a16:creationId xmlns:a16="http://schemas.microsoft.com/office/drawing/2014/main" id="{0AFB32C4-4BF9-F345-B965-938DD47A76E1}"/>
              </a:ext>
            </a:extLst>
          </p:cNvPr>
          <p:cNvSpPr txBox="1"/>
          <p:nvPr/>
        </p:nvSpPr>
        <p:spPr>
          <a:xfrm>
            <a:off x="2048721" y="5367862"/>
            <a:ext cx="8611564" cy="646331"/>
          </a:xfrm>
          <a:prstGeom prst="rect">
            <a:avLst/>
          </a:prstGeom>
          <a:noFill/>
        </p:spPr>
        <p:txBody>
          <a:bodyPr wrap="square" rtlCol="0">
            <a:spAutoFit/>
          </a:bodyPr>
          <a:lstStyle/>
          <a:p>
            <a:pPr marL="285750" indent="-285750">
              <a:buFont typeface="Wingdings" pitchFamily="2" charset="2"/>
              <a:buChar char="q"/>
            </a:pPr>
            <a:r>
              <a:rPr lang="fr-FR" dirty="0"/>
              <a:t>Il est possible que le modèle linéaire de prédiction pour la consommation électrique est plus performant que celui pour l’émission de CO</a:t>
            </a:r>
            <a:r>
              <a:rPr lang="fr-FR" baseline="-25000" dirty="0"/>
              <a:t>2</a:t>
            </a:r>
            <a:endParaRPr lang="fr-FR" dirty="0"/>
          </a:p>
        </p:txBody>
      </p:sp>
      <p:sp>
        <p:nvSpPr>
          <p:cNvPr id="3" name="Espace réservé du numéro de diapositive 2">
            <a:extLst>
              <a:ext uri="{FF2B5EF4-FFF2-40B4-BE49-F238E27FC236}">
                <a16:creationId xmlns:a16="http://schemas.microsoft.com/office/drawing/2014/main" id="{C366F42C-070F-224E-965B-42C7E0B98324}"/>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566772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075C60-E39A-FC4E-B589-9C8C45025EA7}"/>
              </a:ext>
            </a:extLst>
          </p:cNvPr>
          <p:cNvSpPr txBox="1">
            <a:spLocks/>
          </p:cNvSpPr>
          <p:nvPr/>
        </p:nvSpPr>
        <p:spPr>
          <a:xfrm>
            <a:off x="921926" y="720431"/>
            <a:ext cx="10861101" cy="993707"/>
          </a:xfrm>
          <a:prstGeom prst="rect">
            <a:avLst/>
          </a:prstGeom>
        </p:spPr>
        <p:txBody>
          <a:bodyPr anchor="t">
            <a:normAutofit fontScale="775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b="1" dirty="0">
                <a:solidFill>
                  <a:schemeClr val="tx2"/>
                </a:solidFill>
              </a:rPr>
              <a:t>Apprentissage supervisé pour ce problème de régression</a:t>
            </a:r>
          </a:p>
        </p:txBody>
      </p:sp>
      <p:sp>
        <p:nvSpPr>
          <p:cNvPr id="3" name="ZoneTexte 2">
            <a:extLst>
              <a:ext uri="{FF2B5EF4-FFF2-40B4-BE49-F238E27FC236}">
                <a16:creationId xmlns:a16="http://schemas.microsoft.com/office/drawing/2014/main" id="{3A094F93-0CD3-2A4A-BA54-1A493D9712B5}"/>
              </a:ext>
            </a:extLst>
          </p:cNvPr>
          <p:cNvSpPr txBox="1"/>
          <p:nvPr/>
        </p:nvSpPr>
        <p:spPr>
          <a:xfrm>
            <a:off x="1180618" y="1226916"/>
            <a:ext cx="6961906" cy="1169551"/>
          </a:xfrm>
          <a:prstGeom prst="rect">
            <a:avLst/>
          </a:prstGeom>
          <a:noFill/>
        </p:spPr>
        <p:txBody>
          <a:bodyPr wrap="none" rtlCol="0">
            <a:spAutoFit/>
          </a:bodyPr>
          <a:lstStyle/>
          <a:p>
            <a:pPr marL="285750" indent="-285750">
              <a:buFont typeface="Wingdings" pitchFamily="2" charset="2"/>
              <a:buChar char="q"/>
            </a:pPr>
            <a:r>
              <a:rPr lang="fr-FR" sz="2000" dirty="0"/>
              <a:t>Préprocessing (prétraitement):</a:t>
            </a:r>
          </a:p>
          <a:p>
            <a:pPr marL="1200150" lvl="2" indent="-285750">
              <a:buFont typeface="Wingdings" pitchFamily="2" charset="2"/>
              <a:buChar char="Ø"/>
            </a:pPr>
            <a:r>
              <a:rPr lang="fr-FR" dirty="0"/>
              <a:t>Séparer les variables qualitatives et quantitatives:</a:t>
            </a:r>
          </a:p>
          <a:p>
            <a:pPr marL="2114550" lvl="4" indent="-285750">
              <a:buFont typeface="Wingdings" pitchFamily="2" charset="2"/>
              <a:buChar char="ü"/>
            </a:pPr>
            <a:r>
              <a:rPr lang="fr-FR" sz="1600" dirty="0"/>
              <a:t>Transformer les variables qualitatives par TargetEncoder</a:t>
            </a:r>
          </a:p>
          <a:p>
            <a:pPr marL="2114550" lvl="4" indent="-285750">
              <a:buFont typeface="Wingdings" pitchFamily="2" charset="2"/>
              <a:buChar char="ü"/>
            </a:pPr>
            <a:r>
              <a:rPr lang="fr-FR" sz="1600" dirty="0"/>
              <a:t>Normaliser les variables quantitatives par StandardScaler</a:t>
            </a:r>
          </a:p>
        </p:txBody>
      </p:sp>
      <p:sp>
        <p:nvSpPr>
          <p:cNvPr id="5" name="ZoneTexte 4">
            <a:extLst>
              <a:ext uri="{FF2B5EF4-FFF2-40B4-BE49-F238E27FC236}">
                <a16:creationId xmlns:a16="http://schemas.microsoft.com/office/drawing/2014/main" id="{3AB7E529-01E6-4C41-BAAC-B8E8485AF1E0}"/>
              </a:ext>
            </a:extLst>
          </p:cNvPr>
          <p:cNvSpPr txBox="1"/>
          <p:nvPr/>
        </p:nvSpPr>
        <p:spPr>
          <a:xfrm>
            <a:off x="2083443" y="2329911"/>
            <a:ext cx="9526775" cy="369332"/>
          </a:xfrm>
          <a:prstGeom prst="rect">
            <a:avLst/>
          </a:prstGeom>
          <a:noFill/>
        </p:spPr>
        <p:txBody>
          <a:bodyPr wrap="none" rtlCol="0">
            <a:spAutoFit/>
          </a:bodyPr>
          <a:lstStyle/>
          <a:p>
            <a:pPr marL="285750" indent="-285750">
              <a:buFont typeface="Wingdings" pitchFamily="2" charset="2"/>
              <a:buChar char="Ø"/>
            </a:pPr>
            <a:r>
              <a:rPr lang="fr-FR" dirty="0"/>
              <a:t>Créer deux jeux de donnés (train set et test set) stratifiés par le type de bâtiments (même proportions)</a:t>
            </a:r>
          </a:p>
        </p:txBody>
      </p:sp>
      <p:sp>
        <p:nvSpPr>
          <p:cNvPr id="6" name="ZoneTexte 5">
            <a:extLst>
              <a:ext uri="{FF2B5EF4-FFF2-40B4-BE49-F238E27FC236}">
                <a16:creationId xmlns:a16="http://schemas.microsoft.com/office/drawing/2014/main" id="{F1F0A1A2-B56A-8B48-B6B5-C36211118E9C}"/>
              </a:ext>
            </a:extLst>
          </p:cNvPr>
          <p:cNvSpPr txBox="1"/>
          <p:nvPr/>
        </p:nvSpPr>
        <p:spPr>
          <a:xfrm>
            <a:off x="1180618" y="3131731"/>
            <a:ext cx="7254615" cy="1231106"/>
          </a:xfrm>
          <a:prstGeom prst="rect">
            <a:avLst/>
          </a:prstGeom>
          <a:noFill/>
        </p:spPr>
        <p:txBody>
          <a:bodyPr wrap="none" rtlCol="0">
            <a:spAutoFit/>
          </a:bodyPr>
          <a:lstStyle/>
          <a:p>
            <a:pPr marL="285750" indent="-285750">
              <a:buFont typeface="Wingdings" pitchFamily="2" charset="2"/>
              <a:buChar char="q"/>
            </a:pPr>
            <a:r>
              <a:rPr lang="fr-FR" sz="2000" dirty="0"/>
              <a:t>Tester différents modèles d’apprentissage supervisé:</a:t>
            </a:r>
          </a:p>
          <a:p>
            <a:pPr marL="1257300" lvl="2" indent="-342900">
              <a:buFont typeface="Wingdings" pitchFamily="2" charset="2"/>
              <a:buChar char="Ø"/>
            </a:pPr>
            <a:r>
              <a:rPr lang="fr-FR" dirty="0"/>
              <a:t>Linéaire: </a:t>
            </a:r>
            <a:r>
              <a:rPr lang="fr-FR" dirty="0" err="1"/>
              <a:t>ElasticNet</a:t>
            </a:r>
            <a:endParaRPr lang="fr-FR" dirty="0"/>
          </a:p>
          <a:p>
            <a:pPr marL="1257300" lvl="2" indent="-342900">
              <a:buFont typeface="Wingdings" pitchFamily="2" charset="2"/>
              <a:buChar char="Ø"/>
            </a:pPr>
            <a:r>
              <a:rPr lang="fr-FR" dirty="0"/>
              <a:t>Non-linéaire: </a:t>
            </a:r>
            <a:r>
              <a:rPr lang="fr-FR" dirty="0" err="1"/>
              <a:t>Kneighbors</a:t>
            </a:r>
            <a:r>
              <a:rPr lang="fr-FR" dirty="0"/>
              <a:t> Régression, </a:t>
            </a:r>
            <a:r>
              <a:rPr lang="fr-FR" dirty="0" err="1"/>
              <a:t>Decission</a:t>
            </a:r>
            <a:r>
              <a:rPr lang="fr-FR" dirty="0"/>
              <a:t> </a:t>
            </a:r>
            <a:r>
              <a:rPr lang="fr-FR" dirty="0" err="1"/>
              <a:t>Tree</a:t>
            </a:r>
            <a:r>
              <a:rPr lang="fr-FR" dirty="0"/>
              <a:t> </a:t>
            </a:r>
            <a:r>
              <a:rPr lang="fr-FR" dirty="0" err="1"/>
              <a:t>Regression</a:t>
            </a:r>
            <a:endParaRPr lang="fr-FR" dirty="0"/>
          </a:p>
          <a:p>
            <a:pPr marL="1257300" lvl="2" indent="-342900">
              <a:buFont typeface="Wingdings" pitchFamily="2" charset="2"/>
              <a:buChar char="Ø"/>
            </a:pPr>
            <a:r>
              <a:rPr lang="fr-FR" dirty="0"/>
              <a:t>Ensemblistes: </a:t>
            </a:r>
            <a:r>
              <a:rPr lang="fr-FR" dirty="0" err="1"/>
              <a:t>Random</a:t>
            </a:r>
            <a:r>
              <a:rPr lang="fr-FR" dirty="0"/>
              <a:t> </a:t>
            </a:r>
            <a:r>
              <a:rPr lang="fr-FR" dirty="0" err="1"/>
              <a:t>forest</a:t>
            </a:r>
            <a:r>
              <a:rPr lang="fr-FR" dirty="0"/>
              <a:t>, Bagging, </a:t>
            </a:r>
            <a:r>
              <a:rPr lang="fr-FR" dirty="0" err="1"/>
              <a:t>GradientBoosting</a:t>
            </a:r>
            <a:endParaRPr lang="fr-FR" dirty="0"/>
          </a:p>
        </p:txBody>
      </p:sp>
      <p:sp>
        <p:nvSpPr>
          <p:cNvPr id="7" name="ZoneTexte 6">
            <a:extLst>
              <a:ext uri="{FF2B5EF4-FFF2-40B4-BE49-F238E27FC236}">
                <a16:creationId xmlns:a16="http://schemas.microsoft.com/office/drawing/2014/main" id="{2E318933-CD98-A347-81F8-E19244DE5ABC}"/>
              </a:ext>
            </a:extLst>
          </p:cNvPr>
          <p:cNvSpPr txBox="1"/>
          <p:nvPr/>
        </p:nvSpPr>
        <p:spPr>
          <a:xfrm>
            <a:off x="1180618" y="4278468"/>
            <a:ext cx="9482468" cy="1785104"/>
          </a:xfrm>
          <a:prstGeom prst="rect">
            <a:avLst/>
          </a:prstGeom>
          <a:noFill/>
        </p:spPr>
        <p:txBody>
          <a:bodyPr wrap="none" rtlCol="0">
            <a:spAutoFit/>
          </a:bodyPr>
          <a:lstStyle/>
          <a:p>
            <a:pPr marL="285750" indent="-285750">
              <a:buFont typeface="Wingdings" pitchFamily="2" charset="2"/>
              <a:buChar char="q"/>
            </a:pPr>
            <a:r>
              <a:rPr lang="fr-FR" sz="2000" dirty="0"/>
              <a:t>Optimiser la prédiction:</a:t>
            </a:r>
          </a:p>
          <a:p>
            <a:pPr marL="1200150" lvl="2" indent="-285750">
              <a:buFont typeface="Wingdings" pitchFamily="2" charset="2"/>
              <a:buChar char="Ø"/>
            </a:pPr>
            <a:r>
              <a:rPr lang="fr-FR" dirty="0"/>
              <a:t>Essayer avec des méthodes de </a:t>
            </a:r>
            <a:r>
              <a:rPr lang="fr-FR" dirty="0" err="1"/>
              <a:t>feature</a:t>
            </a:r>
            <a:r>
              <a:rPr lang="fr-FR" dirty="0"/>
              <a:t> engineering (</a:t>
            </a:r>
            <a:r>
              <a:rPr lang="fr-FR" dirty="0" err="1"/>
              <a:t>PolynomialFeatures</a:t>
            </a:r>
            <a:r>
              <a:rPr lang="fr-FR" dirty="0"/>
              <a:t>, SelectKbest, PCA)</a:t>
            </a:r>
          </a:p>
          <a:p>
            <a:pPr marL="1200150" lvl="2" indent="-285750">
              <a:buFont typeface="Wingdings" pitchFamily="2" charset="2"/>
              <a:buChar char="Ø"/>
            </a:pPr>
            <a:r>
              <a:rPr lang="fr-FR" dirty="0"/>
              <a:t>Chercher des </a:t>
            </a:r>
            <a:r>
              <a:rPr lang="fr-FR" dirty="0" err="1"/>
              <a:t>hyperparamètres</a:t>
            </a:r>
            <a:r>
              <a:rPr lang="fr-FR" dirty="0"/>
              <a:t> plus optimisées des model avec </a:t>
            </a:r>
            <a:r>
              <a:rPr lang="fr-FR" dirty="0" err="1"/>
              <a:t>GridSearchCV</a:t>
            </a:r>
            <a:endParaRPr lang="fr-FR" dirty="0"/>
          </a:p>
          <a:p>
            <a:pPr marL="1200150" lvl="2" indent="-285750">
              <a:buFont typeface="Wingdings" pitchFamily="2" charset="2"/>
              <a:buChar char="Ø"/>
            </a:pPr>
            <a:r>
              <a:rPr lang="fr-FR" dirty="0"/>
              <a:t>Étudier l’</a:t>
            </a:r>
            <a:r>
              <a:rPr lang="fr-FR" dirty="0" err="1"/>
              <a:t>overfitting</a:t>
            </a:r>
            <a:r>
              <a:rPr lang="fr-FR" dirty="0"/>
              <a:t> des prédiction avec Validation </a:t>
            </a:r>
            <a:r>
              <a:rPr lang="fr-FR" dirty="0" err="1"/>
              <a:t>Curve</a:t>
            </a:r>
            <a:endParaRPr lang="fr-FR" dirty="0"/>
          </a:p>
          <a:p>
            <a:pPr marL="1200150" lvl="2" indent="-285750">
              <a:buFont typeface="Wingdings" pitchFamily="2" charset="2"/>
              <a:buChar char="Ø"/>
            </a:pPr>
            <a:r>
              <a:rPr lang="fr-FR" dirty="0"/>
              <a:t>Étudier la performance en fonction de quantité de la donnée avec Learning </a:t>
            </a:r>
            <a:r>
              <a:rPr lang="fr-FR" dirty="0" err="1"/>
              <a:t>Curve</a:t>
            </a:r>
            <a:endParaRPr lang="fr-FR" dirty="0"/>
          </a:p>
          <a:p>
            <a:pPr lvl="2"/>
            <a:endParaRPr lang="fr-FR" dirty="0"/>
          </a:p>
        </p:txBody>
      </p:sp>
      <p:sp>
        <p:nvSpPr>
          <p:cNvPr id="9" name="ZoneTexte 8">
            <a:extLst>
              <a:ext uri="{FF2B5EF4-FFF2-40B4-BE49-F238E27FC236}">
                <a16:creationId xmlns:a16="http://schemas.microsoft.com/office/drawing/2014/main" id="{B6789C7D-ADDB-A044-A164-019035B1E005}"/>
              </a:ext>
            </a:extLst>
          </p:cNvPr>
          <p:cNvSpPr txBox="1"/>
          <p:nvPr/>
        </p:nvSpPr>
        <p:spPr>
          <a:xfrm>
            <a:off x="1145089" y="5742007"/>
            <a:ext cx="10414774" cy="400110"/>
          </a:xfrm>
          <a:prstGeom prst="rect">
            <a:avLst/>
          </a:prstGeom>
          <a:noFill/>
        </p:spPr>
        <p:txBody>
          <a:bodyPr wrap="none" rtlCol="0">
            <a:spAutoFit/>
          </a:bodyPr>
          <a:lstStyle/>
          <a:p>
            <a:pPr marL="342900" indent="-342900">
              <a:buFont typeface="Wingdings" pitchFamily="2" charset="2"/>
              <a:buChar char="q"/>
            </a:pPr>
            <a:r>
              <a:rPr lang="fr-FR" sz="2000" dirty="0"/>
              <a:t>Evaluation la performance par les scores comme MAE, RMSE, MAPE, R</a:t>
            </a:r>
            <a:r>
              <a:rPr lang="fr-FR" sz="2000" baseline="30000" dirty="0"/>
              <a:t>2 </a:t>
            </a:r>
            <a:r>
              <a:rPr lang="fr-FR" sz="2000" dirty="0"/>
              <a:t> et temps d’entraînement</a:t>
            </a:r>
          </a:p>
        </p:txBody>
      </p:sp>
      <p:sp>
        <p:nvSpPr>
          <p:cNvPr id="10" name="ZoneTexte 9">
            <a:extLst>
              <a:ext uri="{FF2B5EF4-FFF2-40B4-BE49-F238E27FC236}">
                <a16:creationId xmlns:a16="http://schemas.microsoft.com/office/drawing/2014/main" id="{4016A4DA-775B-1B4B-A685-9BCEC223159C}"/>
              </a:ext>
            </a:extLst>
          </p:cNvPr>
          <p:cNvSpPr txBox="1"/>
          <p:nvPr/>
        </p:nvSpPr>
        <p:spPr>
          <a:xfrm>
            <a:off x="1195444" y="2696110"/>
            <a:ext cx="6270243" cy="400110"/>
          </a:xfrm>
          <a:prstGeom prst="rect">
            <a:avLst/>
          </a:prstGeom>
          <a:noFill/>
        </p:spPr>
        <p:txBody>
          <a:bodyPr wrap="none" rtlCol="0">
            <a:spAutoFit/>
          </a:bodyPr>
          <a:lstStyle/>
          <a:p>
            <a:pPr marL="342900" indent="-342900">
              <a:buFont typeface="Wingdings" pitchFamily="2" charset="2"/>
              <a:buChar char="q"/>
            </a:pPr>
            <a:r>
              <a:rPr lang="fr-FR" sz="2000" dirty="0"/>
              <a:t>Utiliser TransformedTargetRegressor lors de la prédiction</a:t>
            </a:r>
          </a:p>
        </p:txBody>
      </p:sp>
      <p:sp>
        <p:nvSpPr>
          <p:cNvPr id="4" name="Espace réservé du numéro de diapositive 3">
            <a:extLst>
              <a:ext uri="{FF2B5EF4-FFF2-40B4-BE49-F238E27FC236}">
                <a16:creationId xmlns:a16="http://schemas.microsoft.com/office/drawing/2014/main" id="{412D0542-FEDE-3646-9794-9ACE9165FE95}"/>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2506443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D33A20-3127-2642-BC43-3A3C11F23155}"/>
              </a:ext>
            </a:extLst>
          </p:cNvPr>
          <p:cNvSpPr txBox="1">
            <a:spLocks/>
          </p:cNvSpPr>
          <p:nvPr/>
        </p:nvSpPr>
        <p:spPr>
          <a:xfrm>
            <a:off x="921926" y="720431"/>
            <a:ext cx="10861101" cy="993707"/>
          </a:xfrm>
          <a:prstGeom prst="rect">
            <a:avLst/>
          </a:prstGeom>
        </p:spPr>
        <p:txBody>
          <a:bodyPr anchor="t">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b="1" dirty="0">
                <a:solidFill>
                  <a:schemeClr val="tx2"/>
                </a:solidFill>
              </a:rPr>
              <a:t>Prédiction de la consommation électrique</a:t>
            </a:r>
          </a:p>
        </p:txBody>
      </p:sp>
      <p:sp>
        <p:nvSpPr>
          <p:cNvPr id="7" name="ZoneTexte 6">
            <a:extLst>
              <a:ext uri="{FF2B5EF4-FFF2-40B4-BE49-F238E27FC236}">
                <a16:creationId xmlns:a16="http://schemas.microsoft.com/office/drawing/2014/main" id="{34F7107B-301E-7B49-A989-429CAB2E23FD}"/>
              </a:ext>
            </a:extLst>
          </p:cNvPr>
          <p:cNvSpPr txBox="1"/>
          <p:nvPr/>
        </p:nvSpPr>
        <p:spPr>
          <a:xfrm>
            <a:off x="2120384" y="4522649"/>
            <a:ext cx="8464183" cy="1299715"/>
          </a:xfrm>
          <a:prstGeom prst="rect">
            <a:avLst/>
          </a:prstGeom>
          <a:noFill/>
        </p:spPr>
        <p:txBody>
          <a:bodyPr wrap="square" rtlCol="0">
            <a:spAutoFit/>
          </a:bodyPr>
          <a:lstStyle/>
          <a:p>
            <a:pPr marL="285750" indent="-285750">
              <a:lnSpc>
                <a:spcPct val="150000"/>
              </a:lnSpc>
              <a:buFont typeface="Wingdings" pitchFamily="2" charset="2"/>
              <a:buChar char="q"/>
            </a:pPr>
            <a:r>
              <a:rPr lang="fr-FR" dirty="0"/>
              <a:t>Tester plusieurs modèles avec leur paramètres par défaut</a:t>
            </a:r>
          </a:p>
          <a:p>
            <a:pPr marL="285750" indent="-285750">
              <a:lnSpc>
                <a:spcPct val="150000"/>
              </a:lnSpc>
              <a:buFont typeface="Wingdings" pitchFamily="2" charset="2"/>
              <a:buChar char="q"/>
            </a:pPr>
            <a:r>
              <a:rPr lang="fr-FR" dirty="0"/>
              <a:t>Les scores sont obtenus avec la méthode Cross validation</a:t>
            </a:r>
          </a:p>
          <a:p>
            <a:pPr marL="285750" indent="-285750">
              <a:lnSpc>
                <a:spcPct val="150000"/>
              </a:lnSpc>
              <a:buFont typeface="Wingdings" pitchFamily="2" charset="2"/>
              <a:buChar char="q"/>
            </a:pPr>
            <a:r>
              <a:rPr lang="fr-FR" dirty="0"/>
              <a:t>Les modèles ensemblistes permettent d’obtenir les bonne performances de prédiction </a:t>
            </a:r>
          </a:p>
        </p:txBody>
      </p:sp>
      <p:pic>
        <p:nvPicPr>
          <p:cNvPr id="4" name="Image 3" descr="Une image contenant table&#10;&#10;Description générée automatiquement">
            <a:extLst>
              <a:ext uri="{FF2B5EF4-FFF2-40B4-BE49-F238E27FC236}">
                <a16:creationId xmlns:a16="http://schemas.microsoft.com/office/drawing/2014/main" id="{7A1D395A-BC0F-AB4E-9CBF-091CEA5AD4A5}"/>
              </a:ext>
            </a:extLst>
          </p:cNvPr>
          <p:cNvPicPr>
            <a:picLocks noChangeAspect="1"/>
          </p:cNvPicPr>
          <p:nvPr/>
        </p:nvPicPr>
        <p:blipFill rotWithShape="1">
          <a:blip r:embed="rId3"/>
          <a:srcRect b="5430"/>
          <a:stretch/>
        </p:blipFill>
        <p:spPr>
          <a:xfrm>
            <a:off x="3088331" y="1758791"/>
            <a:ext cx="5397500" cy="2546210"/>
          </a:xfrm>
          <a:prstGeom prst="rect">
            <a:avLst/>
          </a:prstGeom>
        </p:spPr>
      </p:pic>
      <p:sp>
        <p:nvSpPr>
          <p:cNvPr id="3" name="Espace réservé du numéro de diapositive 2">
            <a:extLst>
              <a:ext uri="{FF2B5EF4-FFF2-40B4-BE49-F238E27FC236}">
                <a16:creationId xmlns:a16="http://schemas.microsoft.com/office/drawing/2014/main" id="{5F5931E6-1DA9-134F-A271-79B0D27FCFC3}"/>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371548502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que">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Organique</Template>
  <TotalTime>16937</TotalTime>
  <Words>1918</Words>
  <Application>Microsoft Macintosh PowerPoint</Application>
  <PresentationFormat>Grand écran</PresentationFormat>
  <Paragraphs>295</Paragraphs>
  <Slides>23</Slides>
  <Notes>21</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23</vt:i4>
      </vt:variant>
    </vt:vector>
  </HeadingPairs>
  <TitlesOfParts>
    <vt:vector size="28" baseType="lpstr">
      <vt:lpstr>Arial</vt:lpstr>
      <vt:lpstr>Calibri</vt:lpstr>
      <vt:lpstr>Garamond</vt:lpstr>
      <vt:lpstr>Wingdings</vt:lpstr>
      <vt:lpstr>Organique</vt:lpstr>
      <vt:lpstr>Projet 4: Anticipez les besoins en consommation électrique de bâtiments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4</dc:title>
  <dc:creator>Nhat Tam Vo</dc:creator>
  <cp:lastModifiedBy>Nhat Tam Vo</cp:lastModifiedBy>
  <cp:revision>25</cp:revision>
  <dcterms:created xsi:type="dcterms:W3CDTF">2022-01-06T09:52:18Z</dcterms:created>
  <dcterms:modified xsi:type="dcterms:W3CDTF">2022-01-28T23:11:17Z</dcterms:modified>
</cp:coreProperties>
</file>